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4"/>
  </p:sldMasterIdLst>
  <p:notesMasterIdLst>
    <p:notesMasterId r:id="rId53"/>
  </p:notesMasterIdLst>
  <p:sldIdLst>
    <p:sldId id="256" r:id="rId5"/>
    <p:sldId id="354" r:id="rId6"/>
    <p:sldId id="361" r:id="rId7"/>
    <p:sldId id="366" r:id="rId8"/>
    <p:sldId id="359" r:id="rId9"/>
    <p:sldId id="360" r:id="rId10"/>
    <p:sldId id="365" r:id="rId11"/>
    <p:sldId id="323" r:id="rId12"/>
    <p:sldId id="289" r:id="rId13"/>
    <p:sldId id="288" r:id="rId14"/>
    <p:sldId id="275" r:id="rId15"/>
    <p:sldId id="324" r:id="rId16"/>
    <p:sldId id="313" r:id="rId17"/>
    <p:sldId id="316" r:id="rId18"/>
    <p:sldId id="281" r:id="rId19"/>
    <p:sldId id="363" r:id="rId20"/>
    <p:sldId id="368" r:id="rId21"/>
    <p:sldId id="369" r:id="rId22"/>
    <p:sldId id="370" r:id="rId23"/>
    <p:sldId id="371" r:id="rId24"/>
    <p:sldId id="364" r:id="rId25"/>
    <p:sldId id="325" r:id="rId26"/>
    <p:sldId id="326" r:id="rId27"/>
    <p:sldId id="317" r:id="rId28"/>
    <p:sldId id="318" r:id="rId29"/>
    <p:sldId id="319" r:id="rId30"/>
    <p:sldId id="332" r:id="rId31"/>
    <p:sldId id="333" r:id="rId32"/>
    <p:sldId id="335" r:id="rId33"/>
    <p:sldId id="320" r:id="rId34"/>
    <p:sldId id="342" r:id="rId35"/>
    <p:sldId id="337" r:id="rId36"/>
    <p:sldId id="331" r:id="rId37"/>
    <p:sldId id="336" r:id="rId38"/>
    <p:sldId id="347" r:id="rId39"/>
    <p:sldId id="346" r:id="rId40"/>
    <p:sldId id="351" r:id="rId41"/>
    <p:sldId id="328" r:id="rId42"/>
    <p:sldId id="340" r:id="rId43"/>
    <p:sldId id="343" r:id="rId44"/>
    <p:sldId id="344" r:id="rId45"/>
    <p:sldId id="345" r:id="rId46"/>
    <p:sldId id="338" r:id="rId47"/>
    <p:sldId id="339" r:id="rId48"/>
    <p:sldId id="349" r:id="rId49"/>
    <p:sldId id="353" r:id="rId50"/>
    <p:sldId id="350" r:id="rId51"/>
    <p:sldId id="352" r:id="rId52"/>
  </p:sldIdLst>
  <p:sldSz cx="9144000" cy="6858000" type="screen4x3"/>
  <p:notesSz cx="6781800" cy="9926638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66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7" autoAdjust="0"/>
    <p:restoredTop sz="92563" autoAdjust="0"/>
  </p:normalViewPr>
  <p:slideViewPr>
    <p:cSldViewPr>
      <p:cViewPr>
        <p:scale>
          <a:sx n="70" d="100"/>
          <a:sy n="70" d="100"/>
        </p:scale>
        <p:origin x="-2814" y="-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F95DBD-5906-46F7-B377-722D3C946B1F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1434A7CC-C8E2-47A8-8047-C84CE08D9837}">
      <dgm:prSet phldrT="[Szöveg]"/>
      <dgm:spPr/>
      <dgm:t>
        <a:bodyPr/>
        <a:lstStyle/>
        <a:p>
          <a:r>
            <a:rPr lang="hu-HU" dirty="0" smtClean="0"/>
            <a:t>Távfűtés</a:t>
          </a:r>
          <a:endParaRPr lang="hu-HU" dirty="0"/>
        </a:p>
      </dgm:t>
    </dgm:pt>
    <dgm:pt modelId="{BA1F4548-5369-4C3F-BDF1-DDF534DCA3DD}" type="parTrans" cxnId="{98F397CE-E9A4-4364-BAF5-693628D0B9DA}">
      <dgm:prSet/>
      <dgm:spPr/>
      <dgm:t>
        <a:bodyPr/>
        <a:lstStyle/>
        <a:p>
          <a:endParaRPr lang="hu-HU"/>
        </a:p>
      </dgm:t>
    </dgm:pt>
    <dgm:pt modelId="{F519863B-D5F8-4264-BA2E-35BC5D123485}" type="sibTrans" cxnId="{98F397CE-E9A4-4364-BAF5-693628D0B9DA}">
      <dgm:prSet/>
      <dgm:spPr/>
      <dgm:t>
        <a:bodyPr/>
        <a:lstStyle/>
        <a:p>
          <a:endParaRPr lang="hu-HU"/>
        </a:p>
      </dgm:t>
    </dgm:pt>
    <dgm:pt modelId="{B418AAAB-B8ED-41B0-8FFA-E6DAF92604D8}">
      <dgm:prSet phldrT="[Szöveg]"/>
      <dgm:spPr/>
      <dgm:t>
        <a:bodyPr/>
        <a:lstStyle/>
        <a:p>
          <a:pPr algn="just"/>
          <a:r>
            <a:rPr lang="hu-HU" b="1" dirty="0" smtClean="0"/>
            <a:t>2005. évi XVIII. törvény a távhőszolgáltatásról</a:t>
          </a:r>
          <a:endParaRPr lang="hu-HU" b="1" dirty="0"/>
        </a:p>
      </dgm:t>
    </dgm:pt>
    <dgm:pt modelId="{C1107A85-75A5-46DA-94C0-9D6A10CED588}" type="parTrans" cxnId="{1519B07A-0D52-4139-AAF0-CFD8E3F67C78}">
      <dgm:prSet/>
      <dgm:spPr/>
      <dgm:t>
        <a:bodyPr/>
        <a:lstStyle/>
        <a:p>
          <a:endParaRPr lang="hu-HU"/>
        </a:p>
      </dgm:t>
    </dgm:pt>
    <dgm:pt modelId="{8D8F03A3-DB44-4E8D-B513-355397F168F8}" type="sibTrans" cxnId="{1519B07A-0D52-4139-AAF0-CFD8E3F67C78}">
      <dgm:prSet/>
      <dgm:spPr/>
      <dgm:t>
        <a:bodyPr/>
        <a:lstStyle/>
        <a:p>
          <a:endParaRPr lang="hu-HU"/>
        </a:p>
      </dgm:t>
    </dgm:pt>
    <dgm:pt modelId="{E9E19F33-91E6-419A-BFDC-5EB63C4BA56F}">
      <dgm:prSet phldrT="[Szöveg]"/>
      <dgm:spPr/>
      <dgm:t>
        <a:bodyPr/>
        <a:lstStyle/>
        <a:p>
          <a:pPr algn="just"/>
          <a:r>
            <a:rPr lang="hu-HU" b="1" dirty="0" smtClean="0"/>
            <a:t>2015. évi LVII. törvény az energiahatékonyságról</a:t>
          </a:r>
          <a:endParaRPr lang="hu-HU" b="1" dirty="0"/>
        </a:p>
      </dgm:t>
    </dgm:pt>
    <dgm:pt modelId="{76E782A1-4272-4C6D-9093-01FD11C3F87B}" type="parTrans" cxnId="{73FDB454-1387-401D-B9D4-B206204BDCE8}">
      <dgm:prSet/>
      <dgm:spPr/>
      <dgm:t>
        <a:bodyPr/>
        <a:lstStyle/>
        <a:p>
          <a:endParaRPr lang="hu-HU"/>
        </a:p>
      </dgm:t>
    </dgm:pt>
    <dgm:pt modelId="{BFED0A25-4C67-43B0-B426-916B76E7AFC4}" type="sibTrans" cxnId="{73FDB454-1387-401D-B9D4-B206204BDCE8}">
      <dgm:prSet/>
      <dgm:spPr/>
      <dgm:t>
        <a:bodyPr/>
        <a:lstStyle/>
        <a:p>
          <a:endParaRPr lang="hu-HU"/>
        </a:p>
      </dgm:t>
    </dgm:pt>
    <dgm:pt modelId="{976FE8C8-06E1-4125-A556-08FF104EBEB8}">
      <dgm:prSet phldrT="[Szöveg]"/>
      <dgm:spPr/>
      <dgm:t>
        <a:bodyPr/>
        <a:lstStyle/>
        <a:p>
          <a:r>
            <a:rPr lang="hu-HU" dirty="0" smtClean="0"/>
            <a:t>Villamos energia</a:t>
          </a:r>
          <a:endParaRPr lang="hu-HU" dirty="0"/>
        </a:p>
      </dgm:t>
    </dgm:pt>
    <dgm:pt modelId="{5B9EDE7C-6DE1-4DDF-80BC-903349D63FAC}" type="parTrans" cxnId="{81735563-76EA-474C-83B9-DD29A960E089}">
      <dgm:prSet/>
      <dgm:spPr/>
      <dgm:t>
        <a:bodyPr/>
        <a:lstStyle/>
        <a:p>
          <a:endParaRPr lang="hu-HU"/>
        </a:p>
      </dgm:t>
    </dgm:pt>
    <dgm:pt modelId="{7F5F94EA-62EA-4018-854D-C42597648D60}" type="sibTrans" cxnId="{81735563-76EA-474C-83B9-DD29A960E089}">
      <dgm:prSet/>
      <dgm:spPr/>
      <dgm:t>
        <a:bodyPr/>
        <a:lstStyle/>
        <a:p>
          <a:endParaRPr lang="hu-HU"/>
        </a:p>
      </dgm:t>
    </dgm:pt>
    <dgm:pt modelId="{0A8A5C65-B258-46E3-9CF7-04E3B250702D}">
      <dgm:prSet phldrT="[Szöveg]"/>
      <dgm:spPr/>
      <dgm:t>
        <a:bodyPr/>
        <a:lstStyle/>
        <a:p>
          <a:pPr algn="just"/>
          <a:r>
            <a:rPr lang="hu-HU" b="1" dirty="0" smtClean="0"/>
            <a:t>2007. évi LXXXVI. törvény a villamos energiáról</a:t>
          </a:r>
          <a:endParaRPr lang="hu-HU" dirty="0"/>
        </a:p>
      </dgm:t>
    </dgm:pt>
    <dgm:pt modelId="{1432CD82-6D3A-4202-AF5B-6C913A8326D6}" type="parTrans" cxnId="{3531D121-2011-4524-AC53-819420E1445E}">
      <dgm:prSet/>
      <dgm:spPr/>
      <dgm:t>
        <a:bodyPr/>
        <a:lstStyle/>
        <a:p>
          <a:endParaRPr lang="hu-HU"/>
        </a:p>
      </dgm:t>
    </dgm:pt>
    <dgm:pt modelId="{C92C1758-5008-41A2-8F89-6D9F6B85DDE6}" type="sibTrans" cxnId="{3531D121-2011-4524-AC53-819420E1445E}">
      <dgm:prSet/>
      <dgm:spPr/>
      <dgm:t>
        <a:bodyPr/>
        <a:lstStyle/>
        <a:p>
          <a:endParaRPr lang="hu-HU"/>
        </a:p>
      </dgm:t>
    </dgm:pt>
    <dgm:pt modelId="{22AC7E35-B91C-4448-B586-7DC34DF2B3A9}">
      <dgm:prSet phldrT="[Szöveg]"/>
      <dgm:spPr/>
      <dgm:t>
        <a:bodyPr/>
        <a:lstStyle/>
        <a:p>
          <a:pPr algn="just"/>
          <a:r>
            <a:rPr lang="hu-HU" b="1" dirty="0" smtClean="0"/>
            <a:t>273/2007. (X. 19.) Korm. rendelet a villamos energiáról szóló 2007. évi LXXXVI. törvény egyes rendelkezéseinek végrehajtásáról</a:t>
          </a:r>
          <a:endParaRPr lang="hu-HU" dirty="0"/>
        </a:p>
      </dgm:t>
    </dgm:pt>
    <dgm:pt modelId="{04E69C68-F9AC-427E-9019-CD81EF02E85B}" type="parTrans" cxnId="{6EE471EF-92F6-4C7E-80C8-3400CB735C62}">
      <dgm:prSet/>
      <dgm:spPr/>
      <dgm:t>
        <a:bodyPr/>
        <a:lstStyle/>
        <a:p>
          <a:endParaRPr lang="hu-HU"/>
        </a:p>
      </dgm:t>
    </dgm:pt>
    <dgm:pt modelId="{B5370C45-C774-455D-AC51-29F1AFA08834}" type="sibTrans" cxnId="{6EE471EF-92F6-4C7E-80C8-3400CB735C62}">
      <dgm:prSet/>
      <dgm:spPr/>
      <dgm:t>
        <a:bodyPr/>
        <a:lstStyle/>
        <a:p>
          <a:endParaRPr lang="hu-HU"/>
        </a:p>
      </dgm:t>
    </dgm:pt>
    <dgm:pt modelId="{D5483B61-631F-468B-A407-60DB13F511D7}">
      <dgm:prSet phldrT="[Szöveg]"/>
      <dgm:spPr/>
      <dgm:t>
        <a:bodyPr/>
        <a:lstStyle/>
        <a:p>
          <a:r>
            <a:rPr lang="hu-HU" dirty="0" smtClean="0"/>
            <a:t>Megújuló energiaforrások</a:t>
          </a:r>
          <a:endParaRPr lang="hu-HU" dirty="0"/>
        </a:p>
      </dgm:t>
    </dgm:pt>
    <dgm:pt modelId="{03184D58-92A4-416A-BFA4-5AAEC86B2F6B}" type="parTrans" cxnId="{0F0CAE1F-48EB-4470-83A8-CEBD3CDE36B5}">
      <dgm:prSet/>
      <dgm:spPr/>
      <dgm:t>
        <a:bodyPr/>
        <a:lstStyle/>
        <a:p>
          <a:endParaRPr lang="hu-HU"/>
        </a:p>
      </dgm:t>
    </dgm:pt>
    <dgm:pt modelId="{9CDDE179-1256-47CF-827C-DB7A26587EE2}" type="sibTrans" cxnId="{0F0CAE1F-48EB-4470-83A8-CEBD3CDE36B5}">
      <dgm:prSet/>
      <dgm:spPr/>
      <dgm:t>
        <a:bodyPr/>
        <a:lstStyle/>
        <a:p>
          <a:endParaRPr lang="hu-HU"/>
        </a:p>
      </dgm:t>
    </dgm:pt>
    <dgm:pt modelId="{F2733901-6A18-4454-A17B-8300E58046CF}">
      <dgm:prSet phldrT="[Szöveg]"/>
      <dgm:spPr/>
      <dgm:t>
        <a:bodyPr/>
        <a:lstStyle/>
        <a:p>
          <a:pPr algn="just"/>
          <a:r>
            <a:rPr lang="hu-HU" b="1" dirty="0" smtClean="0"/>
            <a:t>2015. évi LVII. törvény az energiahatékonyságról</a:t>
          </a:r>
          <a:endParaRPr lang="hu-HU" i="0" dirty="0"/>
        </a:p>
      </dgm:t>
    </dgm:pt>
    <dgm:pt modelId="{19B6AACF-511C-460A-BB86-FA99337991A2}" type="parTrans" cxnId="{C6B72D6F-4314-447F-8241-6C07143EFA00}">
      <dgm:prSet/>
      <dgm:spPr/>
      <dgm:t>
        <a:bodyPr/>
        <a:lstStyle/>
        <a:p>
          <a:endParaRPr lang="hu-HU"/>
        </a:p>
      </dgm:t>
    </dgm:pt>
    <dgm:pt modelId="{69C89538-3E22-4D09-8097-AD4FE3A681D8}" type="sibTrans" cxnId="{C6B72D6F-4314-447F-8241-6C07143EFA00}">
      <dgm:prSet/>
      <dgm:spPr/>
      <dgm:t>
        <a:bodyPr/>
        <a:lstStyle/>
        <a:p>
          <a:endParaRPr lang="hu-HU"/>
        </a:p>
      </dgm:t>
    </dgm:pt>
    <dgm:pt modelId="{D3166CEC-F352-4835-AF2F-FF483B609719}">
      <dgm:prSet/>
      <dgm:spPr/>
      <dgm:t>
        <a:bodyPr/>
        <a:lstStyle/>
        <a:p>
          <a:r>
            <a:rPr lang="hu-HU" dirty="0" smtClean="0"/>
            <a:t>Földgáz</a:t>
          </a:r>
          <a:endParaRPr lang="hu-HU" dirty="0"/>
        </a:p>
      </dgm:t>
    </dgm:pt>
    <dgm:pt modelId="{4C338256-7AE5-47FA-9D58-3D01E18CCD30}" type="parTrans" cxnId="{C3DA13D4-35D6-499B-AEFA-17440FBAC7E1}">
      <dgm:prSet/>
      <dgm:spPr/>
      <dgm:t>
        <a:bodyPr/>
        <a:lstStyle/>
        <a:p>
          <a:endParaRPr lang="hu-HU"/>
        </a:p>
      </dgm:t>
    </dgm:pt>
    <dgm:pt modelId="{493FB3EF-63E0-4A65-BF8C-1B0AD7702F50}" type="sibTrans" cxnId="{C3DA13D4-35D6-499B-AEFA-17440FBAC7E1}">
      <dgm:prSet/>
      <dgm:spPr/>
      <dgm:t>
        <a:bodyPr/>
        <a:lstStyle/>
        <a:p>
          <a:endParaRPr lang="hu-HU"/>
        </a:p>
      </dgm:t>
    </dgm:pt>
    <dgm:pt modelId="{9FA47D9C-3500-4020-850C-025FD4F23A87}">
      <dgm:prSet/>
      <dgm:spPr/>
      <dgm:t>
        <a:bodyPr/>
        <a:lstStyle/>
        <a:p>
          <a:pPr algn="just"/>
          <a:r>
            <a:rPr lang="hu-HU" b="1" dirty="0" smtClean="0"/>
            <a:t>2008. XL. törvény a földgázellátásról</a:t>
          </a:r>
          <a:endParaRPr lang="hu-HU" dirty="0"/>
        </a:p>
      </dgm:t>
    </dgm:pt>
    <dgm:pt modelId="{9518BD6A-BCA0-445F-8C0C-658FD2957A8F}" type="parTrans" cxnId="{C1B1F6EB-4E1D-42EE-962E-E6503A1BCFB3}">
      <dgm:prSet/>
      <dgm:spPr/>
      <dgm:t>
        <a:bodyPr/>
        <a:lstStyle/>
        <a:p>
          <a:endParaRPr lang="hu-HU"/>
        </a:p>
      </dgm:t>
    </dgm:pt>
    <dgm:pt modelId="{2745FABB-8085-40AD-9FBE-D61282755DDF}" type="sibTrans" cxnId="{C1B1F6EB-4E1D-42EE-962E-E6503A1BCFB3}">
      <dgm:prSet/>
      <dgm:spPr/>
      <dgm:t>
        <a:bodyPr/>
        <a:lstStyle/>
        <a:p>
          <a:endParaRPr lang="hu-HU"/>
        </a:p>
      </dgm:t>
    </dgm:pt>
    <dgm:pt modelId="{FA39F288-85AC-4140-A5BA-355A4C2A22C4}">
      <dgm:prSet/>
      <dgm:spPr/>
      <dgm:t>
        <a:bodyPr/>
        <a:lstStyle/>
        <a:p>
          <a:pPr algn="just"/>
          <a:r>
            <a:rPr lang="hu-HU" b="1" i="0" dirty="0" smtClean="0"/>
            <a:t>65/2009. (XII. 1.) Korm. Rendelet a földgázvételezés korlátozásáról, a földgáz biztonsági készlet felhasználásáról, valamint a földgázellátási válsághelyzet esetén szükséges egyéb intézkedésekről</a:t>
          </a:r>
          <a:endParaRPr lang="hu-HU" i="0" dirty="0"/>
        </a:p>
      </dgm:t>
    </dgm:pt>
    <dgm:pt modelId="{EA581A4C-6881-4C22-A414-3F679A2D6A42}" type="parTrans" cxnId="{0AE1B878-A0D8-4EE6-8EF7-54B2B701AE18}">
      <dgm:prSet/>
      <dgm:spPr/>
      <dgm:t>
        <a:bodyPr/>
        <a:lstStyle/>
        <a:p>
          <a:endParaRPr lang="hu-HU"/>
        </a:p>
      </dgm:t>
    </dgm:pt>
    <dgm:pt modelId="{7A0C7A84-B2FE-4DFC-A98E-0513FC3CA8D2}" type="sibTrans" cxnId="{0AE1B878-A0D8-4EE6-8EF7-54B2B701AE18}">
      <dgm:prSet/>
      <dgm:spPr/>
      <dgm:t>
        <a:bodyPr/>
        <a:lstStyle/>
        <a:p>
          <a:endParaRPr lang="hu-HU"/>
        </a:p>
      </dgm:t>
    </dgm:pt>
    <dgm:pt modelId="{8C34E846-C1D6-4564-9A30-F72DA07547B3}">
      <dgm:prSet/>
      <dgm:spPr/>
      <dgm:t>
        <a:bodyPr/>
        <a:lstStyle/>
        <a:p>
          <a:pPr algn="just"/>
          <a:r>
            <a:rPr lang="hu-HU" b="1" i="0" dirty="0" smtClean="0"/>
            <a:t>2006. évi XXVI. törvény a földgáz biztonsági készletezéséről</a:t>
          </a:r>
          <a:endParaRPr lang="hu-HU" b="1" dirty="0"/>
        </a:p>
      </dgm:t>
    </dgm:pt>
    <dgm:pt modelId="{B00C923C-88C9-406D-868A-590F63105692}" type="parTrans" cxnId="{8CC6C4CA-0C48-434E-8E90-DD833312AA0B}">
      <dgm:prSet/>
      <dgm:spPr/>
      <dgm:t>
        <a:bodyPr/>
        <a:lstStyle/>
        <a:p>
          <a:endParaRPr lang="hu-HU"/>
        </a:p>
      </dgm:t>
    </dgm:pt>
    <dgm:pt modelId="{5A93CCB3-1D92-4D80-AFB1-6E5BAAAF9DD6}" type="sibTrans" cxnId="{8CC6C4CA-0C48-434E-8E90-DD833312AA0B}">
      <dgm:prSet/>
      <dgm:spPr/>
      <dgm:t>
        <a:bodyPr/>
        <a:lstStyle/>
        <a:p>
          <a:endParaRPr lang="hu-HU"/>
        </a:p>
      </dgm:t>
    </dgm:pt>
    <dgm:pt modelId="{60462815-25B6-49D0-8283-C50BDD650CFC}">
      <dgm:prSet phldrT="[Szöveg]"/>
      <dgm:spPr/>
      <dgm:t>
        <a:bodyPr/>
        <a:lstStyle/>
        <a:p>
          <a:pPr algn="just"/>
          <a:r>
            <a:rPr lang="hu-HU" b="1" i="0" dirty="0" smtClean="0"/>
            <a:t>158/2016. (VI. 13.) Korm. rendelet az Európai Unió vagy más nemzetközi szervezet felé vállalt kötelezettséggel összefüggő, a 2014–2020 programozási időszakban a Kormány által a nemzeti fejlesztési miniszter hatáskörébe utalt, a </a:t>
          </a:r>
          <a:r>
            <a:rPr lang="hu-HU" b="1" i="0" dirty="0" err="1" smtClean="0"/>
            <a:t>távhőszolgáltató</a:t>
          </a:r>
          <a:r>
            <a:rPr lang="hu-HU" b="1" i="0" dirty="0" smtClean="0"/>
            <a:t> szektort érintő, energiahatékonyság növelésére és a megújuló energiaforrások alkalmazására irányuló beruházások megvalósításáról</a:t>
          </a:r>
          <a:endParaRPr lang="hu-HU" b="1" dirty="0"/>
        </a:p>
      </dgm:t>
    </dgm:pt>
    <dgm:pt modelId="{DCBC7EDA-B2D2-4B77-BDCC-F0CEB0FF4394}" type="parTrans" cxnId="{B5A5A81F-0662-4D0C-B412-E0F5F43C65F6}">
      <dgm:prSet/>
      <dgm:spPr/>
      <dgm:t>
        <a:bodyPr/>
        <a:lstStyle/>
        <a:p>
          <a:endParaRPr lang="hu-HU"/>
        </a:p>
      </dgm:t>
    </dgm:pt>
    <dgm:pt modelId="{F2C18556-F76E-48DC-9256-634195B5F578}" type="sibTrans" cxnId="{B5A5A81F-0662-4D0C-B412-E0F5F43C65F6}">
      <dgm:prSet/>
      <dgm:spPr/>
      <dgm:t>
        <a:bodyPr/>
        <a:lstStyle/>
        <a:p>
          <a:endParaRPr lang="hu-HU"/>
        </a:p>
      </dgm:t>
    </dgm:pt>
    <dgm:pt modelId="{1A386465-0A3C-4029-9619-F88E5E33F32E}">
      <dgm:prSet phldrT="[Szöveg]"/>
      <dgm:spPr/>
      <dgm:t>
        <a:bodyPr/>
        <a:lstStyle/>
        <a:p>
          <a:pPr algn="just"/>
          <a:r>
            <a:rPr lang="hu-HU" b="1" i="0" dirty="0" smtClean="0"/>
            <a:t>2010. évi CXVII. törvény a megújuló energia közlekedési célú felhasználásának előmozdításáról és a közlekedésben felhasznált energia üvegházhatású gázkibocsátásának csökkentéséről</a:t>
          </a:r>
          <a:endParaRPr lang="hu-HU" i="0" dirty="0"/>
        </a:p>
      </dgm:t>
    </dgm:pt>
    <dgm:pt modelId="{D89EBF22-816A-42DF-A1E7-DEC02DB30BA7}" type="parTrans" cxnId="{9748F04F-412D-41A0-A4BE-2FB475E3AA51}">
      <dgm:prSet/>
      <dgm:spPr/>
    </dgm:pt>
    <dgm:pt modelId="{A7F53B5D-8513-45D4-872D-27294294767E}" type="sibTrans" cxnId="{9748F04F-412D-41A0-A4BE-2FB475E3AA51}">
      <dgm:prSet/>
      <dgm:spPr/>
    </dgm:pt>
    <dgm:pt modelId="{888D0849-EB8D-4348-8861-9C88DF3A9E1E}" type="pres">
      <dgm:prSet presAssocID="{75F95DBD-5906-46F7-B377-722D3C946B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6C9E4D2-B4AF-4232-9EC4-4463F2E05AC4}" type="pres">
      <dgm:prSet presAssocID="{1434A7CC-C8E2-47A8-8047-C84CE08D9837}" presName="linNode" presStyleCnt="0"/>
      <dgm:spPr/>
    </dgm:pt>
    <dgm:pt modelId="{7B72EA94-A3D4-4FCC-B5EF-4385C578FEAC}" type="pres">
      <dgm:prSet presAssocID="{1434A7CC-C8E2-47A8-8047-C84CE08D9837}" presName="parentText" presStyleLbl="node1" presStyleIdx="0" presStyleCnt="4" custScaleX="90279" custScaleY="44158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745B14-147E-45F2-B3F6-27D7126732EB}" type="pres">
      <dgm:prSet presAssocID="{1434A7CC-C8E2-47A8-8047-C84CE08D9837}" presName="descendantText" presStyleLbl="alignAccFollowNode1" presStyleIdx="0" presStyleCnt="4" custScaleX="14452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DBEEF47-9729-4D2E-959E-E8A61908220E}" type="pres">
      <dgm:prSet presAssocID="{F519863B-D5F8-4264-BA2E-35BC5D123485}" presName="sp" presStyleCnt="0"/>
      <dgm:spPr/>
    </dgm:pt>
    <dgm:pt modelId="{F90CD1F1-D3B8-469B-A444-D12A74F74698}" type="pres">
      <dgm:prSet presAssocID="{D3166CEC-F352-4835-AF2F-FF483B609719}" presName="linNode" presStyleCnt="0"/>
      <dgm:spPr/>
    </dgm:pt>
    <dgm:pt modelId="{34C4ADA9-8B5A-4C99-869D-A3315CB17331}" type="pres">
      <dgm:prSet presAssocID="{D3166CEC-F352-4835-AF2F-FF483B609719}" presName="parentText" presStyleLbl="node1" presStyleIdx="1" presStyleCnt="4" custScaleX="90279" custScaleY="44158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81DB99E-3528-438A-82C4-C4F51E3D9C66}" type="pres">
      <dgm:prSet presAssocID="{D3166CEC-F352-4835-AF2F-FF483B609719}" presName="descendantText" presStyleLbl="alignAccFollowNode1" presStyleIdx="1" presStyleCnt="4" custScaleX="14452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9BF3126-FB35-4A6C-8E42-47C97CD54BA6}" type="pres">
      <dgm:prSet presAssocID="{493FB3EF-63E0-4A65-BF8C-1B0AD7702F50}" presName="sp" presStyleCnt="0"/>
      <dgm:spPr/>
    </dgm:pt>
    <dgm:pt modelId="{115047BB-6163-4A64-A84D-A110A371E965}" type="pres">
      <dgm:prSet presAssocID="{976FE8C8-06E1-4125-A556-08FF104EBEB8}" presName="linNode" presStyleCnt="0"/>
      <dgm:spPr/>
    </dgm:pt>
    <dgm:pt modelId="{FB9B7505-B24E-4D71-A40F-25F84AA7A463}" type="pres">
      <dgm:prSet presAssocID="{976FE8C8-06E1-4125-A556-08FF104EBEB8}" presName="parentText" presStyleLbl="node1" presStyleIdx="2" presStyleCnt="4" custScaleX="90279" custScaleY="44158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AD7C0A-0857-4D5A-8400-5FFEFF8A61F8}" type="pres">
      <dgm:prSet presAssocID="{976FE8C8-06E1-4125-A556-08FF104EBEB8}" presName="descendantText" presStyleLbl="alignAccFollowNode1" presStyleIdx="2" presStyleCnt="4" custScaleX="14452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C78AA2C-C4FB-4F9A-807C-3DC1C6385455}" type="pres">
      <dgm:prSet presAssocID="{7F5F94EA-62EA-4018-854D-C42597648D60}" presName="sp" presStyleCnt="0"/>
      <dgm:spPr/>
    </dgm:pt>
    <dgm:pt modelId="{D2451ADB-98D9-4719-9ECB-B97E7CFDC1DF}" type="pres">
      <dgm:prSet presAssocID="{D5483B61-631F-468B-A407-60DB13F511D7}" presName="linNode" presStyleCnt="0"/>
      <dgm:spPr/>
    </dgm:pt>
    <dgm:pt modelId="{2C3BB2B3-8891-4E69-91EB-585B187A1BCC}" type="pres">
      <dgm:prSet presAssocID="{D5483B61-631F-468B-A407-60DB13F511D7}" presName="parentText" presStyleLbl="node1" presStyleIdx="3" presStyleCnt="4" custScaleX="90279" custScaleY="44158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640BC03-B44A-4F9D-89EA-9AD58297000A}" type="pres">
      <dgm:prSet presAssocID="{D5483B61-631F-468B-A407-60DB13F511D7}" presName="descendantText" presStyleLbl="alignAccFollowNode1" presStyleIdx="3" presStyleCnt="4" custScaleX="14452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3DA13D4-35D6-499B-AEFA-17440FBAC7E1}" srcId="{75F95DBD-5906-46F7-B377-722D3C946B1F}" destId="{D3166CEC-F352-4835-AF2F-FF483B609719}" srcOrd="1" destOrd="0" parTransId="{4C338256-7AE5-47FA-9D58-3D01E18CCD30}" sibTransId="{493FB3EF-63E0-4A65-BF8C-1B0AD7702F50}"/>
    <dgm:cxn modelId="{3B3EF19F-3C94-4590-A3BB-464A8DBA82F4}" type="presOf" srcId="{0A8A5C65-B258-46E3-9CF7-04E3B250702D}" destId="{5DAD7C0A-0857-4D5A-8400-5FFEFF8A61F8}" srcOrd="0" destOrd="0" presId="urn:microsoft.com/office/officeart/2005/8/layout/vList5"/>
    <dgm:cxn modelId="{B5A5A81F-0662-4D0C-B412-E0F5F43C65F6}" srcId="{1434A7CC-C8E2-47A8-8047-C84CE08D9837}" destId="{60462815-25B6-49D0-8283-C50BDD650CFC}" srcOrd="2" destOrd="0" parTransId="{DCBC7EDA-B2D2-4B77-BDCC-F0CEB0FF4394}" sibTransId="{F2C18556-F76E-48DC-9256-634195B5F578}"/>
    <dgm:cxn modelId="{E757071E-D316-4A56-A639-3EE532DD659B}" type="presOf" srcId="{22AC7E35-B91C-4448-B586-7DC34DF2B3A9}" destId="{5DAD7C0A-0857-4D5A-8400-5FFEFF8A61F8}" srcOrd="0" destOrd="1" presId="urn:microsoft.com/office/officeart/2005/8/layout/vList5"/>
    <dgm:cxn modelId="{CA9543E3-648C-411B-A1CE-4E84B38D5356}" type="presOf" srcId="{60462815-25B6-49D0-8283-C50BDD650CFC}" destId="{D5745B14-147E-45F2-B3F6-27D7126732EB}" srcOrd="0" destOrd="2" presId="urn:microsoft.com/office/officeart/2005/8/layout/vList5"/>
    <dgm:cxn modelId="{15CFBCA5-AB47-47BE-8732-229E7529B319}" type="presOf" srcId="{75F95DBD-5906-46F7-B377-722D3C946B1F}" destId="{888D0849-EB8D-4348-8861-9C88DF3A9E1E}" srcOrd="0" destOrd="0" presId="urn:microsoft.com/office/officeart/2005/8/layout/vList5"/>
    <dgm:cxn modelId="{81735563-76EA-474C-83B9-DD29A960E089}" srcId="{75F95DBD-5906-46F7-B377-722D3C946B1F}" destId="{976FE8C8-06E1-4125-A556-08FF104EBEB8}" srcOrd="2" destOrd="0" parTransId="{5B9EDE7C-6DE1-4DDF-80BC-903349D63FAC}" sibTransId="{7F5F94EA-62EA-4018-854D-C42597648D60}"/>
    <dgm:cxn modelId="{0A529FE2-72FB-4B3F-A424-60ACA1BAEE35}" type="presOf" srcId="{1434A7CC-C8E2-47A8-8047-C84CE08D9837}" destId="{7B72EA94-A3D4-4FCC-B5EF-4385C578FEAC}" srcOrd="0" destOrd="0" presId="urn:microsoft.com/office/officeart/2005/8/layout/vList5"/>
    <dgm:cxn modelId="{F679F911-750F-4566-A4C7-4745360C26C2}" type="presOf" srcId="{8C34E846-C1D6-4564-9A30-F72DA07547B3}" destId="{081DB99E-3528-438A-82C4-C4F51E3D9C66}" srcOrd="0" destOrd="1" presId="urn:microsoft.com/office/officeart/2005/8/layout/vList5"/>
    <dgm:cxn modelId="{8CC6C4CA-0C48-434E-8E90-DD833312AA0B}" srcId="{D3166CEC-F352-4835-AF2F-FF483B609719}" destId="{8C34E846-C1D6-4564-9A30-F72DA07547B3}" srcOrd="1" destOrd="0" parTransId="{B00C923C-88C9-406D-868A-590F63105692}" sibTransId="{5A93CCB3-1D92-4D80-AFB1-6E5BAAAF9DD6}"/>
    <dgm:cxn modelId="{6EE471EF-92F6-4C7E-80C8-3400CB735C62}" srcId="{976FE8C8-06E1-4125-A556-08FF104EBEB8}" destId="{22AC7E35-B91C-4448-B586-7DC34DF2B3A9}" srcOrd="1" destOrd="0" parTransId="{04E69C68-F9AC-427E-9019-CD81EF02E85B}" sibTransId="{B5370C45-C774-455D-AC51-29F1AFA08834}"/>
    <dgm:cxn modelId="{C6B72D6F-4314-447F-8241-6C07143EFA00}" srcId="{D5483B61-631F-468B-A407-60DB13F511D7}" destId="{F2733901-6A18-4454-A17B-8300E58046CF}" srcOrd="0" destOrd="0" parTransId="{19B6AACF-511C-460A-BB86-FA99337991A2}" sibTransId="{69C89538-3E22-4D09-8097-AD4FE3A681D8}"/>
    <dgm:cxn modelId="{7D7885B9-C465-4DE1-8E22-CACA5FFF54E9}" type="presOf" srcId="{B418AAAB-B8ED-41B0-8FFA-E6DAF92604D8}" destId="{D5745B14-147E-45F2-B3F6-27D7126732EB}" srcOrd="0" destOrd="0" presId="urn:microsoft.com/office/officeart/2005/8/layout/vList5"/>
    <dgm:cxn modelId="{3531D121-2011-4524-AC53-819420E1445E}" srcId="{976FE8C8-06E1-4125-A556-08FF104EBEB8}" destId="{0A8A5C65-B258-46E3-9CF7-04E3B250702D}" srcOrd="0" destOrd="0" parTransId="{1432CD82-6D3A-4202-AF5B-6C913A8326D6}" sibTransId="{C92C1758-5008-41A2-8F89-6D9F6B85DDE6}"/>
    <dgm:cxn modelId="{C1B1F6EB-4E1D-42EE-962E-E6503A1BCFB3}" srcId="{D3166CEC-F352-4835-AF2F-FF483B609719}" destId="{9FA47D9C-3500-4020-850C-025FD4F23A87}" srcOrd="0" destOrd="0" parTransId="{9518BD6A-BCA0-445F-8C0C-658FD2957A8F}" sibTransId="{2745FABB-8085-40AD-9FBE-D61282755DDF}"/>
    <dgm:cxn modelId="{1519B07A-0D52-4139-AAF0-CFD8E3F67C78}" srcId="{1434A7CC-C8E2-47A8-8047-C84CE08D9837}" destId="{B418AAAB-B8ED-41B0-8FFA-E6DAF92604D8}" srcOrd="0" destOrd="0" parTransId="{C1107A85-75A5-46DA-94C0-9D6A10CED588}" sibTransId="{8D8F03A3-DB44-4E8D-B513-355397F168F8}"/>
    <dgm:cxn modelId="{683404D4-A345-46B7-9E67-79FFCEE710B9}" type="presOf" srcId="{E9E19F33-91E6-419A-BFDC-5EB63C4BA56F}" destId="{D5745B14-147E-45F2-B3F6-27D7126732EB}" srcOrd="0" destOrd="1" presId="urn:microsoft.com/office/officeart/2005/8/layout/vList5"/>
    <dgm:cxn modelId="{A0957B94-668F-413A-927A-4CB551B1F3D5}" type="presOf" srcId="{D3166CEC-F352-4835-AF2F-FF483B609719}" destId="{34C4ADA9-8B5A-4C99-869D-A3315CB17331}" srcOrd="0" destOrd="0" presId="urn:microsoft.com/office/officeart/2005/8/layout/vList5"/>
    <dgm:cxn modelId="{0F0CAE1F-48EB-4470-83A8-CEBD3CDE36B5}" srcId="{75F95DBD-5906-46F7-B377-722D3C946B1F}" destId="{D5483B61-631F-468B-A407-60DB13F511D7}" srcOrd="3" destOrd="0" parTransId="{03184D58-92A4-416A-BFA4-5AAEC86B2F6B}" sibTransId="{9CDDE179-1256-47CF-827C-DB7A26587EE2}"/>
    <dgm:cxn modelId="{9BF0A0D7-6048-47F0-A78E-E378FC68B844}" type="presOf" srcId="{FA39F288-85AC-4140-A5BA-355A4C2A22C4}" destId="{081DB99E-3528-438A-82C4-C4F51E3D9C66}" srcOrd="0" destOrd="2" presId="urn:microsoft.com/office/officeart/2005/8/layout/vList5"/>
    <dgm:cxn modelId="{659028CD-1595-4E87-B2CE-A02D815DFDB5}" type="presOf" srcId="{9FA47D9C-3500-4020-850C-025FD4F23A87}" destId="{081DB99E-3528-438A-82C4-C4F51E3D9C66}" srcOrd="0" destOrd="0" presId="urn:microsoft.com/office/officeart/2005/8/layout/vList5"/>
    <dgm:cxn modelId="{ECCE1FF7-541B-46BB-875D-BDD3A52656D5}" type="presOf" srcId="{D5483B61-631F-468B-A407-60DB13F511D7}" destId="{2C3BB2B3-8891-4E69-91EB-585B187A1BCC}" srcOrd="0" destOrd="0" presId="urn:microsoft.com/office/officeart/2005/8/layout/vList5"/>
    <dgm:cxn modelId="{98F397CE-E9A4-4364-BAF5-693628D0B9DA}" srcId="{75F95DBD-5906-46F7-B377-722D3C946B1F}" destId="{1434A7CC-C8E2-47A8-8047-C84CE08D9837}" srcOrd="0" destOrd="0" parTransId="{BA1F4548-5369-4C3F-BDF1-DDF534DCA3DD}" sibTransId="{F519863B-D5F8-4264-BA2E-35BC5D123485}"/>
    <dgm:cxn modelId="{0AE1B878-A0D8-4EE6-8EF7-54B2B701AE18}" srcId="{D3166CEC-F352-4835-AF2F-FF483B609719}" destId="{FA39F288-85AC-4140-A5BA-355A4C2A22C4}" srcOrd="2" destOrd="0" parTransId="{EA581A4C-6881-4C22-A414-3F679A2D6A42}" sibTransId="{7A0C7A84-B2FE-4DFC-A98E-0513FC3CA8D2}"/>
    <dgm:cxn modelId="{F6B6C6E6-43F8-4E95-ACF8-C453CB78227F}" type="presOf" srcId="{F2733901-6A18-4454-A17B-8300E58046CF}" destId="{C640BC03-B44A-4F9D-89EA-9AD58297000A}" srcOrd="0" destOrd="0" presId="urn:microsoft.com/office/officeart/2005/8/layout/vList5"/>
    <dgm:cxn modelId="{0C852BEF-9BEC-4984-BA9D-729ED227D292}" type="presOf" srcId="{1A386465-0A3C-4029-9619-F88E5E33F32E}" destId="{C640BC03-B44A-4F9D-89EA-9AD58297000A}" srcOrd="0" destOrd="1" presId="urn:microsoft.com/office/officeart/2005/8/layout/vList5"/>
    <dgm:cxn modelId="{73FDB454-1387-401D-B9D4-B206204BDCE8}" srcId="{1434A7CC-C8E2-47A8-8047-C84CE08D9837}" destId="{E9E19F33-91E6-419A-BFDC-5EB63C4BA56F}" srcOrd="1" destOrd="0" parTransId="{76E782A1-4272-4C6D-9093-01FD11C3F87B}" sibTransId="{BFED0A25-4C67-43B0-B426-916B76E7AFC4}"/>
    <dgm:cxn modelId="{9748F04F-412D-41A0-A4BE-2FB475E3AA51}" srcId="{D5483B61-631F-468B-A407-60DB13F511D7}" destId="{1A386465-0A3C-4029-9619-F88E5E33F32E}" srcOrd="1" destOrd="0" parTransId="{D89EBF22-816A-42DF-A1E7-DEC02DB30BA7}" sibTransId="{A7F53B5D-8513-45D4-872D-27294294767E}"/>
    <dgm:cxn modelId="{6897EC32-9933-438E-9138-7BFEA706C284}" type="presOf" srcId="{976FE8C8-06E1-4125-A556-08FF104EBEB8}" destId="{FB9B7505-B24E-4D71-A40F-25F84AA7A463}" srcOrd="0" destOrd="0" presId="urn:microsoft.com/office/officeart/2005/8/layout/vList5"/>
    <dgm:cxn modelId="{EB64F4E8-B80E-4186-BEE4-012A19DF106E}" type="presParOf" srcId="{888D0849-EB8D-4348-8861-9C88DF3A9E1E}" destId="{96C9E4D2-B4AF-4232-9EC4-4463F2E05AC4}" srcOrd="0" destOrd="0" presId="urn:microsoft.com/office/officeart/2005/8/layout/vList5"/>
    <dgm:cxn modelId="{FBEA48D3-FB63-4243-B8E5-D8927960A71E}" type="presParOf" srcId="{96C9E4D2-B4AF-4232-9EC4-4463F2E05AC4}" destId="{7B72EA94-A3D4-4FCC-B5EF-4385C578FEAC}" srcOrd="0" destOrd="0" presId="urn:microsoft.com/office/officeart/2005/8/layout/vList5"/>
    <dgm:cxn modelId="{8E353C23-9610-4C20-9E96-D20B00AB1F5E}" type="presParOf" srcId="{96C9E4D2-B4AF-4232-9EC4-4463F2E05AC4}" destId="{D5745B14-147E-45F2-B3F6-27D7126732EB}" srcOrd="1" destOrd="0" presId="urn:microsoft.com/office/officeart/2005/8/layout/vList5"/>
    <dgm:cxn modelId="{401CBD5D-A9CA-49F7-AAC5-988478D92A0B}" type="presParOf" srcId="{888D0849-EB8D-4348-8861-9C88DF3A9E1E}" destId="{0DBEEF47-9729-4D2E-959E-E8A61908220E}" srcOrd="1" destOrd="0" presId="urn:microsoft.com/office/officeart/2005/8/layout/vList5"/>
    <dgm:cxn modelId="{6B65167F-3CC9-40FB-A254-58123F4871A9}" type="presParOf" srcId="{888D0849-EB8D-4348-8861-9C88DF3A9E1E}" destId="{F90CD1F1-D3B8-469B-A444-D12A74F74698}" srcOrd="2" destOrd="0" presId="urn:microsoft.com/office/officeart/2005/8/layout/vList5"/>
    <dgm:cxn modelId="{AF300277-9F4B-45D7-8B33-EC741CE7CE2F}" type="presParOf" srcId="{F90CD1F1-D3B8-469B-A444-D12A74F74698}" destId="{34C4ADA9-8B5A-4C99-869D-A3315CB17331}" srcOrd="0" destOrd="0" presId="urn:microsoft.com/office/officeart/2005/8/layout/vList5"/>
    <dgm:cxn modelId="{FE06DA84-5142-498E-9A72-4F04786EA816}" type="presParOf" srcId="{F90CD1F1-D3B8-469B-A444-D12A74F74698}" destId="{081DB99E-3528-438A-82C4-C4F51E3D9C66}" srcOrd="1" destOrd="0" presId="urn:microsoft.com/office/officeart/2005/8/layout/vList5"/>
    <dgm:cxn modelId="{08AEA44A-666B-46B7-8090-09032C38FF3C}" type="presParOf" srcId="{888D0849-EB8D-4348-8861-9C88DF3A9E1E}" destId="{59BF3126-FB35-4A6C-8E42-47C97CD54BA6}" srcOrd="3" destOrd="0" presId="urn:microsoft.com/office/officeart/2005/8/layout/vList5"/>
    <dgm:cxn modelId="{612C8853-9B78-41DC-9587-B738123BC1F9}" type="presParOf" srcId="{888D0849-EB8D-4348-8861-9C88DF3A9E1E}" destId="{115047BB-6163-4A64-A84D-A110A371E965}" srcOrd="4" destOrd="0" presId="urn:microsoft.com/office/officeart/2005/8/layout/vList5"/>
    <dgm:cxn modelId="{DA9194C4-5C0E-45E4-AF04-1C855F40D924}" type="presParOf" srcId="{115047BB-6163-4A64-A84D-A110A371E965}" destId="{FB9B7505-B24E-4D71-A40F-25F84AA7A463}" srcOrd="0" destOrd="0" presId="urn:microsoft.com/office/officeart/2005/8/layout/vList5"/>
    <dgm:cxn modelId="{B2527B2D-1CEC-4419-80F2-626603DCE029}" type="presParOf" srcId="{115047BB-6163-4A64-A84D-A110A371E965}" destId="{5DAD7C0A-0857-4D5A-8400-5FFEFF8A61F8}" srcOrd="1" destOrd="0" presId="urn:microsoft.com/office/officeart/2005/8/layout/vList5"/>
    <dgm:cxn modelId="{117DA3CD-1A2A-4AA3-A05B-31CCA03566EE}" type="presParOf" srcId="{888D0849-EB8D-4348-8861-9C88DF3A9E1E}" destId="{2C78AA2C-C4FB-4F9A-807C-3DC1C6385455}" srcOrd="5" destOrd="0" presId="urn:microsoft.com/office/officeart/2005/8/layout/vList5"/>
    <dgm:cxn modelId="{DA5E74FC-D1DF-4DD3-8BA4-D33FAF0FC00F}" type="presParOf" srcId="{888D0849-EB8D-4348-8861-9C88DF3A9E1E}" destId="{D2451ADB-98D9-4719-9ECB-B97E7CFDC1DF}" srcOrd="6" destOrd="0" presId="urn:microsoft.com/office/officeart/2005/8/layout/vList5"/>
    <dgm:cxn modelId="{6DAD34FA-FE2C-4471-8AFE-337A4651A000}" type="presParOf" srcId="{D2451ADB-98D9-4719-9ECB-B97E7CFDC1DF}" destId="{2C3BB2B3-8891-4E69-91EB-585B187A1BCC}" srcOrd="0" destOrd="0" presId="urn:microsoft.com/office/officeart/2005/8/layout/vList5"/>
    <dgm:cxn modelId="{E4A92A04-AF56-44FD-BC64-8D83FE41BBE4}" type="presParOf" srcId="{D2451ADB-98D9-4719-9ECB-B97E7CFDC1DF}" destId="{C640BC03-B44A-4F9D-89EA-9AD58297000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7C19B7-FE2E-4299-91BC-BCA74AA6BB29}" type="doc">
      <dgm:prSet loTypeId="urn:microsoft.com/office/officeart/2005/8/layout/chevron1" loCatId="process" qsTypeId="urn:microsoft.com/office/officeart/2005/8/quickstyle/simple1" qsCatId="simple" csTypeId="urn:microsoft.com/office/officeart/2005/8/colors/accent3_3" csCatId="accent3" phldr="1"/>
      <dgm:spPr/>
    </dgm:pt>
    <dgm:pt modelId="{87A617DB-F927-466A-B513-007DD2A2442C}">
      <dgm:prSet phldrT="[Szöveg]" custT="1"/>
      <dgm:spPr/>
      <dgm:t>
        <a:bodyPr/>
        <a:lstStyle/>
        <a:p>
          <a:r>
            <a:rPr lang="hu-HU" sz="1800" b="1" dirty="0" smtClean="0">
              <a:latin typeface="+mj-lt"/>
            </a:rPr>
            <a:t>Versenyképesség</a:t>
          </a:r>
          <a:endParaRPr lang="hu-HU" sz="1800" dirty="0"/>
        </a:p>
      </dgm:t>
    </dgm:pt>
    <dgm:pt modelId="{F3A36F52-72DF-4E83-BDF0-8819A0C03A30}" type="parTrans" cxnId="{2F808DDC-AE85-45A1-B5C5-048425868A37}">
      <dgm:prSet/>
      <dgm:spPr/>
      <dgm:t>
        <a:bodyPr/>
        <a:lstStyle/>
        <a:p>
          <a:endParaRPr lang="hu-HU" sz="1800"/>
        </a:p>
      </dgm:t>
    </dgm:pt>
    <dgm:pt modelId="{4FCDD5E8-843C-4667-9C29-E38EB2A902D4}" type="sibTrans" cxnId="{2F808DDC-AE85-45A1-B5C5-048425868A37}">
      <dgm:prSet/>
      <dgm:spPr/>
      <dgm:t>
        <a:bodyPr/>
        <a:lstStyle/>
        <a:p>
          <a:endParaRPr lang="hu-HU" sz="1800"/>
        </a:p>
      </dgm:t>
    </dgm:pt>
    <dgm:pt modelId="{B7AC8F5D-98AC-4499-86B2-9A97C5BAABC7}">
      <dgm:prSet phldrT="[Szöveg]" custT="1"/>
      <dgm:spPr/>
      <dgm:t>
        <a:bodyPr/>
        <a:lstStyle/>
        <a:p>
          <a:r>
            <a:rPr lang="hu-HU" sz="1800" b="1" dirty="0" smtClean="0">
              <a:latin typeface="+mj-lt"/>
            </a:rPr>
            <a:t>Fenntarthatóság</a:t>
          </a:r>
          <a:endParaRPr lang="hu-HU" sz="1800" dirty="0"/>
        </a:p>
      </dgm:t>
    </dgm:pt>
    <dgm:pt modelId="{980193CD-295F-4B02-9FB3-E7AE56004620}" type="parTrans" cxnId="{A8FA3EC0-38C3-4B3A-AE21-191796BF762C}">
      <dgm:prSet/>
      <dgm:spPr/>
      <dgm:t>
        <a:bodyPr/>
        <a:lstStyle/>
        <a:p>
          <a:endParaRPr lang="hu-HU" sz="1800"/>
        </a:p>
      </dgm:t>
    </dgm:pt>
    <dgm:pt modelId="{35FBF00C-8151-4CB4-852C-094E025B7E51}" type="sibTrans" cxnId="{A8FA3EC0-38C3-4B3A-AE21-191796BF762C}">
      <dgm:prSet/>
      <dgm:spPr/>
      <dgm:t>
        <a:bodyPr/>
        <a:lstStyle/>
        <a:p>
          <a:endParaRPr lang="hu-HU" sz="1800"/>
        </a:p>
      </dgm:t>
    </dgm:pt>
    <dgm:pt modelId="{30C50905-28B8-446E-B482-3BC13A2EF4B9}">
      <dgm:prSet phldrT="[Szöveg]" custT="1"/>
      <dgm:spPr/>
      <dgm:t>
        <a:bodyPr/>
        <a:lstStyle/>
        <a:p>
          <a:r>
            <a:rPr lang="hu-HU" sz="1800" b="1" dirty="0" smtClean="0">
              <a:latin typeface="+mj-lt"/>
            </a:rPr>
            <a:t>Biztonság</a:t>
          </a:r>
          <a:endParaRPr lang="hu-HU" sz="1800" dirty="0"/>
        </a:p>
      </dgm:t>
    </dgm:pt>
    <dgm:pt modelId="{FB9D9BB2-EF8D-4ADD-89F6-F170FE8AEB85}" type="parTrans" cxnId="{73FEADA6-C379-4885-96C2-1646364CE894}">
      <dgm:prSet/>
      <dgm:spPr/>
      <dgm:t>
        <a:bodyPr/>
        <a:lstStyle/>
        <a:p>
          <a:endParaRPr lang="hu-HU" sz="1800"/>
        </a:p>
      </dgm:t>
    </dgm:pt>
    <dgm:pt modelId="{EAC84F1B-0376-4924-8784-E382EDF31590}" type="sibTrans" cxnId="{73FEADA6-C379-4885-96C2-1646364CE894}">
      <dgm:prSet/>
      <dgm:spPr/>
      <dgm:t>
        <a:bodyPr/>
        <a:lstStyle/>
        <a:p>
          <a:endParaRPr lang="hu-HU" sz="1800"/>
        </a:p>
      </dgm:t>
    </dgm:pt>
    <dgm:pt modelId="{46932390-C0A3-4BD9-8206-8E879748D94A}" type="pres">
      <dgm:prSet presAssocID="{B27C19B7-FE2E-4299-91BC-BCA74AA6BB29}" presName="Name0" presStyleCnt="0">
        <dgm:presLayoutVars>
          <dgm:dir/>
          <dgm:animLvl val="lvl"/>
          <dgm:resizeHandles val="exact"/>
        </dgm:presLayoutVars>
      </dgm:prSet>
      <dgm:spPr/>
    </dgm:pt>
    <dgm:pt modelId="{7C892AFB-6E39-4D89-A46B-89438E37F9C8}" type="pres">
      <dgm:prSet presAssocID="{87A617DB-F927-466A-B513-007DD2A2442C}" presName="parTxOnly" presStyleLbl="node1" presStyleIdx="0" presStyleCnt="3" custScaleX="955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209CE69-522B-46F4-8C57-5C50219FFDAE}" type="pres">
      <dgm:prSet presAssocID="{4FCDD5E8-843C-4667-9C29-E38EB2A902D4}" presName="parTxOnlySpace" presStyleCnt="0"/>
      <dgm:spPr/>
    </dgm:pt>
    <dgm:pt modelId="{46318BD2-E262-4734-BF46-FF4BDDDDB161}" type="pres">
      <dgm:prSet presAssocID="{B7AC8F5D-98AC-4499-86B2-9A97C5BAABC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807DD63-2C57-4A2D-BF8F-6E54A5D45458}" type="pres">
      <dgm:prSet presAssocID="{35FBF00C-8151-4CB4-852C-094E025B7E51}" presName="parTxOnlySpace" presStyleCnt="0"/>
      <dgm:spPr/>
    </dgm:pt>
    <dgm:pt modelId="{4CBEFD05-B2B8-4E58-B969-5B461491D961}" type="pres">
      <dgm:prSet presAssocID="{30C50905-28B8-446E-B482-3BC13A2EF4B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F808DDC-AE85-45A1-B5C5-048425868A37}" srcId="{B27C19B7-FE2E-4299-91BC-BCA74AA6BB29}" destId="{87A617DB-F927-466A-B513-007DD2A2442C}" srcOrd="0" destOrd="0" parTransId="{F3A36F52-72DF-4E83-BDF0-8819A0C03A30}" sibTransId="{4FCDD5E8-843C-4667-9C29-E38EB2A902D4}"/>
    <dgm:cxn modelId="{73FEADA6-C379-4885-96C2-1646364CE894}" srcId="{B27C19B7-FE2E-4299-91BC-BCA74AA6BB29}" destId="{30C50905-28B8-446E-B482-3BC13A2EF4B9}" srcOrd="2" destOrd="0" parTransId="{FB9D9BB2-EF8D-4ADD-89F6-F170FE8AEB85}" sibTransId="{EAC84F1B-0376-4924-8784-E382EDF31590}"/>
    <dgm:cxn modelId="{7601E52B-221E-42E4-AF44-8D9583CD45E4}" type="presOf" srcId="{30C50905-28B8-446E-B482-3BC13A2EF4B9}" destId="{4CBEFD05-B2B8-4E58-B969-5B461491D961}" srcOrd="0" destOrd="0" presId="urn:microsoft.com/office/officeart/2005/8/layout/chevron1"/>
    <dgm:cxn modelId="{A8FA3EC0-38C3-4B3A-AE21-191796BF762C}" srcId="{B27C19B7-FE2E-4299-91BC-BCA74AA6BB29}" destId="{B7AC8F5D-98AC-4499-86B2-9A97C5BAABC7}" srcOrd="1" destOrd="0" parTransId="{980193CD-295F-4B02-9FB3-E7AE56004620}" sibTransId="{35FBF00C-8151-4CB4-852C-094E025B7E51}"/>
    <dgm:cxn modelId="{3263D1FE-B145-4858-953B-34D862584481}" type="presOf" srcId="{87A617DB-F927-466A-B513-007DD2A2442C}" destId="{7C892AFB-6E39-4D89-A46B-89438E37F9C8}" srcOrd="0" destOrd="0" presId="urn:microsoft.com/office/officeart/2005/8/layout/chevron1"/>
    <dgm:cxn modelId="{E45D2876-9A3A-4552-B618-490343A0AC35}" type="presOf" srcId="{B7AC8F5D-98AC-4499-86B2-9A97C5BAABC7}" destId="{46318BD2-E262-4734-BF46-FF4BDDDDB161}" srcOrd="0" destOrd="0" presId="urn:microsoft.com/office/officeart/2005/8/layout/chevron1"/>
    <dgm:cxn modelId="{78AE8A88-97F3-4F7E-9C1E-FFC02EEC8F41}" type="presOf" srcId="{B27C19B7-FE2E-4299-91BC-BCA74AA6BB29}" destId="{46932390-C0A3-4BD9-8206-8E879748D94A}" srcOrd="0" destOrd="0" presId="urn:microsoft.com/office/officeart/2005/8/layout/chevron1"/>
    <dgm:cxn modelId="{CEA0805B-17F6-49DF-AE76-4358FAE2F24E}" type="presParOf" srcId="{46932390-C0A3-4BD9-8206-8E879748D94A}" destId="{7C892AFB-6E39-4D89-A46B-89438E37F9C8}" srcOrd="0" destOrd="0" presId="urn:microsoft.com/office/officeart/2005/8/layout/chevron1"/>
    <dgm:cxn modelId="{E94FB20C-308F-4299-9606-A1E1BF393C01}" type="presParOf" srcId="{46932390-C0A3-4BD9-8206-8E879748D94A}" destId="{7209CE69-522B-46F4-8C57-5C50219FFDAE}" srcOrd="1" destOrd="0" presId="urn:microsoft.com/office/officeart/2005/8/layout/chevron1"/>
    <dgm:cxn modelId="{6A66BC59-D44B-4D08-9364-CBA84E943DD3}" type="presParOf" srcId="{46932390-C0A3-4BD9-8206-8E879748D94A}" destId="{46318BD2-E262-4734-BF46-FF4BDDDDB161}" srcOrd="2" destOrd="0" presId="urn:microsoft.com/office/officeart/2005/8/layout/chevron1"/>
    <dgm:cxn modelId="{33BA4C53-A6D8-40B5-AEAE-54003AA98D06}" type="presParOf" srcId="{46932390-C0A3-4BD9-8206-8E879748D94A}" destId="{C807DD63-2C57-4A2D-BF8F-6E54A5D45458}" srcOrd="3" destOrd="0" presId="urn:microsoft.com/office/officeart/2005/8/layout/chevron1"/>
    <dgm:cxn modelId="{97C8DE80-6F05-4BAC-87BB-FA2AC4F5DC41}" type="presParOf" srcId="{46932390-C0A3-4BD9-8206-8E879748D94A}" destId="{4CBEFD05-B2B8-4E58-B969-5B461491D96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28A7F7-22DE-485D-B029-00C569CFB641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hu-HU"/>
        </a:p>
      </dgm:t>
    </dgm:pt>
    <dgm:pt modelId="{9BAB14D7-8DA2-4FE9-ACEF-66D94EA1A67A}">
      <dgm:prSet phldrT="[Szöveg]"/>
      <dgm:spPr/>
      <dgm:t>
        <a:bodyPr/>
        <a:lstStyle/>
        <a:p>
          <a:pPr algn="ctr"/>
          <a:r>
            <a:rPr lang="hu-HU" b="1" dirty="0" smtClean="0"/>
            <a:t>Energiaimport-függőség</a:t>
          </a:r>
          <a:endParaRPr lang="hu-HU" b="1" dirty="0"/>
        </a:p>
      </dgm:t>
    </dgm:pt>
    <dgm:pt modelId="{9F4A6AD1-0D65-4DBB-A6A6-72236FE05B35}" type="parTrans" cxnId="{9927CE1B-1DC1-4264-8699-72674AA3F3E5}">
      <dgm:prSet/>
      <dgm:spPr/>
      <dgm:t>
        <a:bodyPr/>
        <a:lstStyle/>
        <a:p>
          <a:endParaRPr lang="hu-HU"/>
        </a:p>
      </dgm:t>
    </dgm:pt>
    <dgm:pt modelId="{3116BA51-9B1A-4C87-B522-520F5A14E223}" type="sibTrans" cxnId="{9927CE1B-1DC1-4264-8699-72674AA3F3E5}">
      <dgm:prSet/>
      <dgm:spPr/>
      <dgm:t>
        <a:bodyPr/>
        <a:lstStyle/>
        <a:p>
          <a:endParaRPr lang="hu-HU"/>
        </a:p>
      </dgm:t>
    </dgm:pt>
    <dgm:pt modelId="{83141ABC-B65A-4614-BFDE-C4D3484567C5}">
      <dgm:prSet phldrT="[Szöveg]"/>
      <dgm:spPr/>
      <dgm:t>
        <a:bodyPr/>
        <a:lstStyle/>
        <a:p>
          <a:pPr algn="ctr"/>
          <a:r>
            <a:rPr lang="hu-HU" b="1" dirty="0" err="1" smtClean="0"/>
            <a:t>Ellátásbiztonsági</a:t>
          </a:r>
          <a:r>
            <a:rPr lang="hu-HU" b="1" dirty="0" smtClean="0"/>
            <a:t> problémák</a:t>
          </a:r>
          <a:endParaRPr lang="hu-HU" b="1" dirty="0"/>
        </a:p>
      </dgm:t>
    </dgm:pt>
    <dgm:pt modelId="{C933922D-D8EF-4CC0-B5E5-F1A501902A7E}" type="parTrans" cxnId="{D4A73B8F-687D-4C00-BCCF-AF85CF4D25D9}">
      <dgm:prSet/>
      <dgm:spPr/>
      <dgm:t>
        <a:bodyPr/>
        <a:lstStyle/>
        <a:p>
          <a:endParaRPr lang="hu-HU"/>
        </a:p>
      </dgm:t>
    </dgm:pt>
    <dgm:pt modelId="{F2B3D211-3A21-49E0-8739-9BA4372BDFD5}" type="sibTrans" cxnId="{D4A73B8F-687D-4C00-BCCF-AF85CF4D25D9}">
      <dgm:prSet/>
      <dgm:spPr/>
      <dgm:t>
        <a:bodyPr/>
        <a:lstStyle/>
        <a:p>
          <a:endParaRPr lang="hu-HU"/>
        </a:p>
      </dgm:t>
    </dgm:pt>
    <dgm:pt modelId="{6D2124AA-D984-4E11-B829-F71B84457DA0}">
      <dgm:prSet phldrT="[Szöveg]"/>
      <dgm:spPr/>
      <dgm:t>
        <a:bodyPr/>
        <a:lstStyle/>
        <a:p>
          <a:pPr algn="ctr"/>
          <a:r>
            <a:rPr lang="hu-HU" b="1" dirty="0" err="1" smtClean="0"/>
            <a:t>Éghajlatváltozási</a:t>
          </a:r>
          <a:r>
            <a:rPr lang="hu-HU" b="1" dirty="0" smtClean="0"/>
            <a:t> tendenciák és levegőszennyezettség</a:t>
          </a:r>
          <a:endParaRPr lang="hu-HU" b="1" dirty="0"/>
        </a:p>
      </dgm:t>
    </dgm:pt>
    <dgm:pt modelId="{2D7F626A-9014-4815-A490-D25888C0C295}" type="parTrans" cxnId="{19D1246E-E48E-4672-8B90-71C30D9A9C56}">
      <dgm:prSet/>
      <dgm:spPr/>
      <dgm:t>
        <a:bodyPr/>
        <a:lstStyle/>
        <a:p>
          <a:endParaRPr lang="hu-HU"/>
        </a:p>
      </dgm:t>
    </dgm:pt>
    <dgm:pt modelId="{5871EB83-D229-4296-9B22-E8DAB22E5300}" type="sibTrans" cxnId="{19D1246E-E48E-4672-8B90-71C30D9A9C56}">
      <dgm:prSet/>
      <dgm:spPr/>
      <dgm:t>
        <a:bodyPr/>
        <a:lstStyle/>
        <a:p>
          <a:endParaRPr lang="hu-HU"/>
        </a:p>
      </dgm:t>
    </dgm:pt>
    <dgm:pt modelId="{6B74BA61-D216-48E7-A612-92F64D9FB378}">
      <dgm:prSet/>
      <dgm:spPr/>
      <dgm:t>
        <a:bodyPr/>
        <a:lstStyle/>
        <a:p>
          <a:pPr algn="ctr"/>
          <a:r>
            <a:rPr lang="hu-HU" b="1" dirty="0" smtClean="0"/>
            <a:t>Meghatározó földgáz és kőolajfüggőség</a:t>
          </a:r>
          <a:endParaRPr lang="hu-HU" b="1" dirty="0"/>
        </a:p>
      </dgm:t>
    </dgm:pt>
    <dgm:pt modelId="{EFFD2F04-AAF1-4041-A0D3-461B7F799877}" type="parTrans" cxnId="{8CA12B00-F2DB-45BD-8CB4-5272FF463E16}">
      <dgm:prSet/>
      <dgm:spPr/>
      <dgm:t>
        <a:bodyPr/>
        <a:lstStyle/>
        <a:p>
          <a:endParaRPr lang="hu-HU"/>
        </a:p>
      </dgm:t>
    </dgm:pt>
    <dgm:pt modelId="{3E910742-934C-4B89-983F-C52283F26E6E}" type="sibTrans" cxnId="{8CA12B00-F2DB-45BD-8CB4-5272FF463E16}">
      <dgm:prSet/>
      <dgm:spPr/>
      <dgm:t>
        <a:bodyPr/>
        <a:lstStyle/>
        <a:p>
          <a:endParaRPr lang="hu-HU"/>
        </a:p>
      </dgm:t>
    </dgm:pt>
    <dgm:pt modelId="{A3E8AA1F-C5DC-43AE-8A9A-0D203BBE2410}" type="pres">
      <dgm:prSet presAssocID="{BA28A7F7-22DE-485D-B029-00C569CFB64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B2272BEA-1B71-44D9-86D7-79CCCC22C445}" type="pres">
      <dgm:prSet presAssocID="{6B74BA61-D216-48E7-A612-92F64D9FB378}" presName="parentLin" presStyleCnt="0"/>
      <dgm:spPr/>
    </dgm:pt>
    <dgm:pt modelId="{1EF2909A-2F8D-4DC1-A5FE-4238FEA254FB}" type="pres">
      <dgm:prSet presAssocID="{6B74BA61-D216-48E7-A612-92F64D9FB378}" presName="parentLeftMargin" presStyleLbl="node1" presStyleIdx="0" presStyleCnt="4"/>
      <dgm:spPr/>
      <dgm:t>
        <a:bodyPr/>
        <a:lstStyle/>
        <a:p>
          <a:endParaRPr lang="hu-HU"/>
        </a:p>
      </dgm:t>
    </dgm:pt>
    <dgm:pt modelId="{A168A415-0A00-497F-9734-8DB7E12EA4D0}" type="pres">
      <dgm:prSet presAssocID="{6B74BA61-D216-48E7-A612-92F64D9FB37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BB19938-63EC-4AA9-B878-E95CDE7E1C6F}" type="pres">
      <dgm:prSet presAssocID="{6B74BA61-D216-48E7-A612-92F64D9FB378}" presName="negativeSpace" presStyleCnt="0"/>
      <dgm:spPr/>
    </dgm:pt>
    <dgm:pt modelId="{58E1A286-41DF-45F8-A0F8-2087C6F6E94D}" type="pres">
      <dgm:prSet presAssocID="{6B74BA61-D216-48E7-A612-92F64D9FB378}" presName="childText" presStyleLbl="conFgAcc1" presStyleIdx="0" presStyleCnt="4">
        <dgm:presLayoutVars>
          <dgm:bulletEnabled val="1"/>
        </dgm:presLayoutVars>
      </dgm:prSet>
      <dgm:spPr/>
    </dgm:pt>
    <dgm:pt modelId="{C0D63C39-E720-46FB-84B7-6446B4618ECF}" type="pres">
      <dgm:prSet presAssocID="{3E910742-934C-4B89-983F-C52283F26E6E}" presName="spaceBetweenRectangles" presStyleCnt="0"/>
      <dgm:spPr/>
    </dgm:pt>
    <dgm:pt modelId="{0C65A6F5-F90B-401B-8537-E04DA4FCC8F8}" type="pres">
      <dgm:prSet presAssocID="{9BAB14D7-8DA2-4FE9-ACEF-66D94EA1A67A}" presName="parentLin" presStyleCnt="0"/>
      <dgm:spPr/>
    </dgm:pt>
    <dgm:pt modelId="{2DAC91F7-7E4A-44EB-B413-A9024F399EB3}" type="pres">
      <dgm:prSet presAssocID="{9BAB14D7-8DA2-4FE9-ACEF-66D94EA1A67A}" presName="parentLeftMargin" presStyleLbl="node1" presStyleIdx="0" presStyleCnt="4"/>
      <dgm:spPr/>
      <dgm:t>
        <a:bodyPr/>
        <a:lstStyle/>
        <a:p>
          <a:endParaRPr lang="hu-HU"/>
        </a:p>
      </dgm:t>
    </dgm:pt>
    <dgm:pt modelId="{D5E03566-54BB-421C-A888-41C12BAAA31D}" type="pres">
      <dgm:prSet presAssocID="{9BAB14D7-8DA2-4FE9-ACEF-66D94EA1A67A}" presName="parentText" presStyleLbl="node1" presStyleIdx="1" presStyleCnt="4" custLinFactNeighborX="-21362" custLinFactNeighborY="813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49978D6-219B-44CC-8B00-FC655CC7FA43}" type="pres">
      <dgm:prSet presAssocID="{9BAB14D7-8DA2-4FE9-ACEF-66D94EA1A67A}" presName="negativeSpace" presStyleCnt="0"/>
      <dgm:spPr/>
    </dgm:pt>
    <dgm:pt modelId="{31D57CB5-AF69-4776-BBD3-2BE23C0D2140}" type="pres">
      <dgm:prSet presAssocID="{9BAB14D7-8DA2-4FE9-ACEF-66D94EA1A67A}" presName="childText" presStyleLbl="conFgAcc1" presStyleIdx="1" presStyleCnt="4">
        <dgm:presLayoutVars>
          <dgm:bulletEnabled val="1"/>
        </dgm:presLayoutVars>
      </dgm:prSet>
      <dgm:spPr/>
    </dgm:pt>
    <dgm:pt modelId="{44CB6BB1-D450-49EB-878C-F7487DF0D464}" type="pres">
      <dgm:prSet presAssocID="{3116BA51-9B1A-4C87-B522-520F5A14E223}" presName="spaceBetweenRectangles" presStyleCnt="0"/>
      <dgm:spPr/>
    </dgm:pt>
    <dgm:pt modelId="{C303189B-26BF-4659-A323-5F015A996E92}" type="pres">
      <dgm:prSet presAssocID="{83141ABC-B65A-4614-BFDE-C4D3484567C5}" presName="parentLin" presStyleCnt="0"/>
      <dgm:spPr/>
    </dgm:pt>
    <dgm:pt modelId="{EE396815-4E08-4629-9E58-98BCD74AFDF8}" type="pres">
      <dgm:prSet presAssocID="{83141ABC-B65A-4614-BFDE-C4D3484567C5}" presName="parentLeftMargin" presStyleLbl="node1" presStyleIdx="1" presStyleCnt="4"/>
      <dgm:spPr/>
      <dgm:t>
        <a:bodyPr/>
        <a:lstStyle/>
        <a:p>
          <a:endParaRPr lang="hu-HU"/>
        </a:p>
      </dgm:t>
    </dgm:pt>
    <dgm:pt modelId="{F2A7D42C-03D4-4741-8D0F-685502D2C263}" type="pres">
      <dgm:prSet presAssocID="{83141ABC-B65A-4614-BFDE-C4D3484567C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66EFAAA-34AF-4A2C-9DFE-03BC724FE7AD}" type="pres">
      <dgm:prSet presAssocID="{83141ABC-B65A-4614-BFDE-C4D3484567C5}" presName="negativeSpace" presStyleCnt="0"/>
      <dgm:spPr/>
    </dgm:pt>
    <dgm:pt modelId="{EE53FB3A-98B3-4E60-8F2A-865586EDDEB6}" type="pres">
      <dgm:prSet presAssocID="{83141ABC-B65A-4614-BFDE-C4D3484567C5}" presName="childText" presStyleLbl="conFgAcc1" presStyleIdx="2" presStyleCnt="4">
        <dgm:presLayoutVars>
          <dgm:bulletEnabled val="1"/>
        </dgm:presLayoutVars>
      </dgm:prSet>
      <dgm:spPr/>
    </dgm:pt>
    <dgm:pt modelId="{3BAB08CF-5498-4DE1-9EC8-2399A0B00159}" type="pres">
      <dgm:prSet presAssocID="{F2B3D211-3A21-49E0-8739-9BA4372BDFD5}" presName="spaceBetweenRectangles" presStyleCnt="0"/>
      <dgm:spPr/>
    </dgm:pt>
    <dgm:pt modelId="{E132A48D-6A7B-4F2F-941F-068463A44926}" type="pres">
      <dgm:prSet presAssocID="{6D2124AA-D984-4E11-B829-F71B84457DA0}" presName="parentLin" presStyleCnt="0"/>
      <dgm:spPr/>
    </dgm:pt>
    <dgm:pt modelId="{82BCC7C4-09CA-4E9F-9B6E-7608BDE61A19}" type="pres">
      <dgm:prSet presAssocID="{6D2124AA-D984-4E11-B829-F71B84457DA0}" presName="parentLeftMargin" presStyleLbl="node1" presStyleIdx="2" presStyleCnt="4"/>
      <dgm:spPr/>
      <dgm:t>
        <a:bodyPr/>
        <a:lstStyle/>
        <a:p>
          <a:endParaRPr lang="hu-HU"/>
        </a:p>
      </dgm:t>
    </dgm:pt>
    <dgm:pt modelId="{5D084E57-59CA-42E9-8452-91DE99D8B9EE}" type="pres">
      <dgm:prSet presAssocID="{6D2124AA-D984-4E11-B829-F71B84457DA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359940A-CBE9-4111-A52C-4C68EEE34AB6}" type="pres">
      <dgm:prSet presAssocID="{6D2124AA-D984-4E11-B829-F71B84457DA0}" presName="negativeSpace" presStyleCnt="0"/>
      <dgm:spPr/>
    </dgm:pt>
    <dgm:pt modelId="{D7A5358D-005B-4586-9BFA-3830554F2FDF}" type="pres">
      <dgm:prSet presAssocID="{6D2124AA-D984-4E11-B829-F71B84457DA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0E110A1-FE38-48B7-AD93-3EB6F509A217}" type="presOf" srcId="{6B74BA61-D216-48E7-A612-92F64D9FB378}" destId="{1EF2909A-2F8D-4DC1-A5FE-4238FEA254FB}" srcOrd="0" destOrd="0" presId="urn:microsoft.com/office/officeart/2005/8/layout/list1"/>
    <dgm:cxn modelId="{7D5A198C-10F3-4FDD-A3C0-AD6C0D23BBE0}" type="presOf" srcId="{BA28A7F7-22DE-485D-B029-00C569CFB641}" destId="{A3E8AA1F-C5DC-43AE-8A9A-0D203BBE2410}" srcOrd="0" destOrd="0" presId="urn:microsoft.com/office/officeart/2005/8/layout/list1"/>
    <dgm:cxn modelId="{9927CE1B-1DC1-4264-8699-72674AA3F3E5}" srcId="{BA28A7F7-22DE-485D-B029-00C569CFB641}" destId="{9BAB14D7-8DA2-4FE9-ACEF-66D94EA1A67A}" srcOrd="1" destOrd="0" parTransId="{9F4A6AD1-0D65-4DBB-A6A6-72236FE05B35}" sibTransId="{3116BA51-9B1A-4C87-B522-520F5A14E223}"/>
    <dgm:cxn modelId="{93089A56-0210-414E-9A6D-CB46AFD5C213}" type="presOf" srcId="{9BAB14D7-8DA2-4FE9-ACEF-66D94EA1A67A}" destId="{D5E03566-54BB-421C-A888-41C12BAAA31D}" srcOrd="1" destOrd="0" presId="urn:microsoft.com/office/officeart/2005/8/layout/list1"/>
    <dgm:cxn modelId="{42C2B42B-F57D-4387-BDEF-4F4C291C0AD0}" type="presOf" srcId="{6D2124AA-D984-4E11-B829-F71B84457DA0}" destId="{5D084E57-59CA-42E9-8452-91DE99D8B9EE}" srcOrd="1" destOrd="0" presId="urn:microsoft.com/office/officeart/2005/8/layout/list1"/>
    <dgm:cxn modelId="{72BE13FD-7179-4749-9594-B9C75AC44167}" type="presOf" srcId="{6D2124AA-D984-4E11-B829-F71B84457DA0}" destId="{82BCC7C4-09CA-4E9F-9B6E-7608BDE61A19}" srcOrd="0" destOrd="0" presId="urn:microsoft.com/office/officeart/2005/8/layout/list1"/>
    <dgm:cxn modelId="{19D1246E-E48E-4672-8B90-71C30D9A9C56}" srcId="{BA28A7F7-22DE-485D-B029-00C569CFB641}" destId="{6D2124AA-D984-4E11-B829-F71B84457DA0}" srcOrd="3" destOrd="0" parTransId="{2D7F626A-9014-4815-A490-D25888C0C295}" sibTransId="{5871EB83-D229-4296-9B22-E8DAB22E5300}"/>
    <dgm:cxn modelId="{D4A73B8F-687D-4C00-BCCF-AF85CF4D25D9}" srcId="{BA28A7F7-22DE-485D-B029-00C569CFB641}" destId="{83141ABC-B65A-4614-BFDE-C4D3484567C5}" srcOrd="2" destOrd="0" parTransId="{C933922D-D8EF-4CC0-B5E5-F1A501902A7E}" sibTransId="{F2B3D211-3A21-49E0-8739-9BA4372BDFD5}"/>
    <dgm:cxn modelId="{528F6C1C-A96F-4CAF-9726-DD05C6CF1C35}" type="presOf" srcId="{6B74BA61-D216-48E7-A612-92F64D9FB378}" destId="{A168A415-0A00-497F-9734-8DB7E12EA4D0}" srcOrd="1" destOrd="0" presId="urn:microsoft.com/office/officeart/2005/8/layout/list1"/>
    <dgm:cxn modelId="{150C441D-565F-4416-8FE0-4A38CCA2FA5F}" type="presOf" srcId="{9BAB14D7-8DA2-4FE9-ACEF-66D94EA1A67A}" destId="{2DAC91F7-7E4A-44EB-B413-A9024F399EB3}" srcOrd="0" destOrd="0" presId="urn:microsoft.com/office/officeart/2005/8/layout/list1"/>
    <dgm:cxn modelId="{8CA12B00-F2DB-45BD-8CB4-5272FF463E16}" srcId="{BA28A7F7-22DE-485D-B029-00C569CFB641}" destId="{6B74BA61-D216-48E7-A612-92F64D9FB378}" srcOrd="0" destOrd="0" parTransId="{EFFD2F04-AAF1-4041-A0D3-461B7F799877}" sibTransId="{3E910742-934C-4B89-983F-C52283F26E6E}"/>
    <dgm:cxn modelId="{60F9561C-86FD-4E4D-9F94-1CFA2AF22DB0}" type="presOf" srcId="{83141ABC-B65A-4614-BFDE-C4D3484567C5}" destId="{EE396815-4E08-4629-9E58-98BCD74AFDF8}" srcOrd="0" destOrd="0" presId="urn:microsoft.com/office/officeart/2005/8/layout/list1"/>
    <dgm:cxn modelId="{9B623F71-76EC-4F29-87BE-0C724081B19B}" type="presOf" srcId="{83141ABC-B65A-4614-BFDE-C4D3484567C5}" destId="{F2A7D42C-03D4-4741-8D0F-685502D2C263}" srcOrd="1" destOrd="0" presId="urn:microsoft.com/office/officeart/2005/8/layout/list1"/>
    <dgm:cxn modelId="{4246533C-8BF1-4E06-B9FE-DF6131F60D28}" type="presParOf" srcId="{A3E8AA1F-C5DC-43AE-8A9A-0D203BBE2410}" destId="{B2272BEA-1B71-44D9-86D7-79CCCC22C445}" srcOrd="0" destOrd="0" presId="urn:microsoft.com/office/officeart/2005/8/layout/list1"/>
    <dgm:cxn modelId="{4CB97464-BC8C-4B91-A67D-657374068F7B}" type="presParOf" srcId="{B2272BEA-1B71-44D9-86D7-79CCCC22C445}" destId="{1EF2909A-2F8D-4DC1-A5FE-4238FEA254FB}" srcOrd="0" destOrd="0" presId="urn:microsoft.com/office/officeart/2005/8/layout/list1"/>
    <dgm:cxn modelId="{AE664FBF-8463-48E6-A4A0-00E20A127179}" type="presParOf" srcId="{B2272BEA-1B71-44D9-86D7-79CCCC22C445}" destId="{A168A415-0A00-497F-9734-8DB7E12EA4D0}" srcOrd="1" destOrd="0" presId="urn:microsoft.com/office/officeart/2005/8/layout/list1"/>
    <dgm:cxn modelId="{8C921D2B-B3F0-4211-B413-540D42DCC767}" type="presParOf" srcId="{A3E8AA1F-C5DC-43AE-8A9A-0D203BBE2410}" destId="{ABB19938-63EC-4AA9-B878-E95CDE7E1C6F}" srcOrd="1" destOrd="0" presId="urn:microsoft.com/office/officeart/2005/8/layout/list1"/>
    <dgm:cxn modelId="{B2CC1B77-CAC0-48B9-95E8-695C3A13334D}" type="presParOf" srcId="{A3E8AA1F-C5DC-43AE-8A9A-0D203BBE2410}" destId="{58E1A286-41DF-45F8-A0F8-2087C6F6E94D}" srcOrd="2" destOrd="0" presId="urn:microsoft.com/office/officeart/2005/8/layout/list1"/>
    <dgm:cxn modelId="{7968E551-B8EE-462B-B03C-B3D0E88D8C4B}" type="presParOf" srcId="{A3E8AA1F-C5DC-43AE-8A9A-0D203BBE2410}" destId="{C0D63C39-E720-46FB-84B7-6446B4618ECF}" srcOrd="3" destOrd="0" presId="urn:microsoft.com/office/officeart/2005/8/layout/list1"/>
    <dgm:cxn modelId="{FD0345CB-B00C-499F-A58C-A7A91DA3D1ED}" type="presParOf" srcId="{A3E8AA1F-C5DC-43AE-8A9A-0D203BBE2410}" destId="{0C65A6F5-F90B-401B-8537-E04DA4FCC8F8}" srcOrd="4" destOrd="0" presId="urn:microsoft.com/office/officeart/2005/8/layout/list1"/>
    <dgm:cxn modelId="{9FFE0CE2-F566-432F-9807-CF0D0EB767CD}" type="presParOf" srcId="{0C65A6F5-F90B-401B-8537-E04DA4FCC8F8}" destId="{2DAC91F7-7E4A-44EB-B413-A9024F399EB3}" srcOrd="0" destOrd="0" presId="urn:microsoft.com/office/officeart/2005/8/layout/list1"/>
    <dgm:cxn modelId="{A3A4DEDD-9BC2-41C3-8088-9A3D564E4B49}" type="presParOf" srcId="{0C65A6F5-F90B-401B-8537-E04DA4FCC8F8}" destId="{D5E03566-54BB-421C-A888-41C12BAAA31D}" srcOrd="1" destOrd="0" presId="urn:microsoft.com/office/officeart/2005/8/layout/list1"/>
    <dgm:cxn modelId="{641E8550-45E9-42C5-B1E9-FEAD651BED01}" type="presParOf" srcId="{A3E8AA1F-C5DC-43AE-8A9A-0D203BBE2410}" destId="{F49978D6-219B-44CC-8B00-FC655CC7FA43}" srcOrd="5" destOrd="0" presId="urn:microsoft.com/office/officeart/2005/8/layout/list1"/>
    <dgm:cxn modelId="{416E6EA3-2DC4-45E0-BD97-FB75704694E4}" type="presParOf" srcId="{A3E8AA1F-C5DC-43AE-8A9A-0D203BBE2410}" destId="{31D57CB5-AF69-4776-BBD3-2BE23C0D2140}" srcOrd="6" destOrd="0" presId="urn:microsoft.com/office/officeart/2005/8/layout/list1"/>
    <dgm:cxn modelId="{3392CA44-C34F-4039-9346-171AA4B29A5E}" type="presParOf" srcId="{A3E8AA1F-C5DC-43AE-8A9A-0D203BBE2410}" destId="{44CB6BB1-D450-49EB-878C-F7487DF0D464}" srcOrd="7" destOrd="0" presId="urn:microsoft.com/office/officeart/2005/8/layout/list1"/>
    <dgm:cxn modelId="{A9B2FB7C-C2EC-420A-A0D7-071D1D89CDDC}" type="presParOf" srcId="{A3E8AA1F-C5DC-43AE-8A9A-0D203BBE2410}" destId="{C303189B-26BF-4659-A323-5F015A996E92}" srcOrd="8" destOrd="0" presId="urn:microsoft.com/office/officeart/2005/8/layout/list1"/>
    <dgm:cxn modelId="{B7D257D4-D99F-4E6B-A46F-D7E4B9B3AA9B}" type="presParOf" srcId="{C303189B-26BF-4659-A323-5F015A996E92}" destId="{EE396815-4E08-4629-9E58-98BCD74AFDF8}" srcOrd="0" destOrd="0" presId="urn:microsoft.com/office/officeart/2005/8/layout/list1"/>
    <dgm:cxn modelId="{C50239F4-1415-465F-897A-BA89FC2177AD}" type="presParOf" srcId="{C303189B-26BF-4659-A323-5F015A996E92}" destId="{F2A7D42C-03D4-4741-8D0F-685502D2C263}" srcOrd="1" destOrd="0" presId="urn:microsoft.com/office/officeart/2005/8/layout/list1"/>
    <dgm:cxn modelId="{6E7CE7BD-350B-4F6B-8A6D-E3E05C189ABD}" type="presParOf" srcId="{A3E8AA1F-C5DC-43AE-8A9A-0D203BBE2410}" destId="{666EFAAA-34AF-4A2C-9DFE-03BC724FE7AD}" srcOrd="9" destOrd="0" presId="urn:microsoft.com/office/officeart/2005/8/layout/list1"/>
    <dgm:cxn modelId="{623F6938-5711-49E2-B92F-714F778A72DE}" type="presParOf" srcId="{A3E8AA1F-C5DC-43AE-8A9A-0D203BBE2410}" destId="{EE53FB3A-98B3-4E60-8F2A-865586EDDEB6}" srcOrd="10" destOrd="0" presId="urn:microsoft.com/office/officeart/2005/8/layout/list1"/>
    <dgm:cxn modelId="{0279241E-8ED5-4FF8-8606-59FA98156D51}" type="presParOf" srcId="{A3E8AA1F-C5DC-43AE-8A9A-0D203BBE2410}" destId="{3BAB08CF-5498-4DE1-9EC8-2399A0B00159}" srcOrd="11" destOrd="0" presId="urn:microsoft.com/office/officeart/2005/8/layout/list1"/>
    <dgm:cxn modelId="{36F184ED-CFA6-4685-9CA7-B8C6195F2A19}" type="presParOf" srcId="{A3E8AA1F-C5DC-43AE-8A9A-0D203BBE2410}" destId="{E132A48D-6A7B-4F2F-941F-068463A44926}" srcOrd="12" destOrd="0" presId="urn:microsoft.com/office/officeart/2005/8/layout/list1"/>
    <dgm:cxn modelId="{9EDB3287-659F-4E2C-AAAB-40CA939DA40C}" type="presParOf" srcId="{E132A48D-6A7B-4F2F-941F-068463A44926}" destId="{82BCC7C4-09CA-4E9F-9B6E-7608BDE61A19}" srcOrd="0" destOrd="0" presId="urn:microsoft.com/office/officeart/2005/8/layout/list1"/>
    <dgm:cxn modelId="{C4F5C368-9155-4D2B-94BC-5F31CAAC0504}" type="presParOf" srcId="{E132A48D-6A7B-4F2F-941F-068463A44926}" destId="{5D084E57-59CA-42E9-8452-91DE99D8B9EE}" srcOrd="1" destOrd="0" presId="urn:microsoft.com/office/officeart/2005/8/layout/list1"/>
    <dgm:cxn modelId="{3ABBA0E9-B5DD-46DD-85ED-D7691FB92F75}" type="presParOf" srcId="{A3E8AA1F-C5DC-43AE-8A9A-0D203BBE2410}" destId="{8359940A-CBE9-4111-A52C-4C68EEE34AB6}" srcOrd="13" destOrd="0" presId="urn:microsoft.com/office/officeart/2005/8/layout/list1"/>
    <dgm:cxn modelId="{E21CCF6B-AF01-4D01-81B7-7227C028E375}" type="presParOf" srcId="{A3E8AA1F-C5DC-43AE-8A9A-0D203BBE2410}" destId="{D7A5358D-005B-4586-9BFA-3830554F2FD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8A1E8A-BB7D-44CE-9ED8-69B37DEE610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069C3F0-1791-4FAA-A946-F918C99D0FF1}">
      <dgm:prSet phldrT="[Szöveg]"/>
      <dgm:spPr/>
      <dgm:t>
        <a:bodyPr/>
        <a:lstStyle/>
        <a:p>
          <a:r>
            <a:rPr lang="hu-HU" b="1" dirty="0" smtClean="0"/>
            <a:t>994/2010/EU rendelet </a:t>
          </a:r>
          <a:r>
            <a:rPr lang="hu-HU" b="1" i="0" dirty="0" smtClean="0"/>
            <a:t>a földgázellátás biztonságáról</a:t>
          </a:r>
          <a:endParaRPr lang="hu-HU" dirty="0"/>
        </a:p>
      </dgm:t>
    </dgm:pt>
    <dgm:pt modelId="{3FAFC27B-CB95-4E06-844A-A5784529160C}" type="parTrans" cxnId="{D16DF359-F064-4CF0-994B-9AF6401D9772}">
      <dgm:prSet/>
      <dgm:spPr/>
      <dgm:t>
        <a:bodyPr/>
        <a:lstStyle/>
        <a:p>
          <a:endParaRPr lang="hu-HU"/>
        </a:p>
      </dgm:t>
    </dgm:pt>
    <dgm:pt modelId="{4F534494-0C22-4E63-B87C-AFE6008ECE36}" type="sibTrans" cxnId="{D16DF359-F064-4CF0-994B-9AF6401D9772}">
      <dgm:prSet/>
      <dgm:spPr/>
      <dgm:t>
        <a:bodyPr/>
        <a:lstStyle/>
        <a:p>
          <a:endParaRPr lang="hu-HU"/>
        </a:p>
      </dgm:t>
    </dgm:pt>
    <dgm:pt modelId="{DA819041-2CFA-4793-8FD4-0A2E08C7A4DD}">
      <dgm:prSet/>
      <dgm:spPr/>
      <dgm:t>
        <a:bodyPr/>
        <a:lstStyle/>
        <a:p>
          <a:pPr algn="just"/>
          <a:r>
            <a:rPr lang="hu-HU" b="0" i="0" dirty="0" smtClean="0"/>
            <a:t>Az EU energiabiztonságának növelése érdekében </a:t>
          </a:r>
          <a:r>
            <a:rPr lang="hu-HU" dirty="0" smtClean="0"/>
            <a:t>előírja a tagállamok számára, hogy tartsanak fenn olajtartalékokat.</a:t>
          </a:r>
          <a:endParaRPr lang="hu-HU" dirty="0"/>
        </a:p>
      </dgm:t>
    </dgm:pt>
    <dgm:pt modelId="{4C2F3857-5E10-416C-A339-6079D56C3230}" type="parTrans" cxnId="{C59F9E49-AB3C-44CA-8CD4-CA85E9D62109}">
      <dgm:prSet/>
      <dgm:spPr/>
      <dgm:t>
        <a:bodyPr/>
        <a:lstStyle/>
        <a:p>
          <a:endParaRPr lang="hu-HU"/>
        </a:p>
      </dgm:t>
    </dgm:pt>
    <dgm:pt modelId="{528CCA7D-BC73-4F90-BD39-4A08DFD9B898}" type="sibTrans" cxnId="{C59F9E49-AB3C-44CA-8CD4-CA85E9D62109}">
      <dgm:prSet/>
      <dgm:spPr/>
      <dgm:t>
        <a:bodyPr/>
        <a:lstStyle/>
        <a:p>
          <a:endParaRPr lang="hu-HU"/>
        </a:p>
      </dgm:t>
    </dgm:pt>
    <dgm:pt modelId="{0CC08FB9-32E9-44FF-9DC8-FF6C07F80EC5}">
      <dgm:prSet/>
      <dgm:spPr/>
      <dgm:t>
        <a:bodyPr/>
        <a:lstStyle/>
        <a:p>
          <a:r>
            <a:rPr lang="hu-HU" b="1" dirty="0" smtClean="0"/>
            <a:t>2009/73/EK irányelv – „Földgázirányelv” </a:t>
          </a:r>
          <a:endParaRPr lang="hu-HU" b="1" dirty="0"/>
        </a:p>
      </dgm:t>
    </dgm:pt>
    <dgm:pt modelId="{378EB0CB-979B-4595-96CD-015D74A5E928}" type="parTrans" cxnId="{0380CC87-DA2E-4175-A04E-A18B6DAE44ED}">
      <dgm:prSet/>
      <dgm:spPr/>
      <dgm:t>
        <a:bodyPr/>
        <a:lstStyle/>
        <a:p>
          <a:endParaRPr lang="hu-HU"/>
        </a:p>
      </dgm:t>
    </dgm:pt>
    <dgm:pt modelId="{73A4F493-D2DB-4E2E-B77B-1ACF5F6DD042}" type="sibTrans" cxnId="{0380CC87-DA2E-4175-A04E-A18B6DAE44ED}">
      <dgm:prSet/>
      <dgm:spPr/>
      <dgm:t>
        <a:bodyPr/>
        <a:lstStyle/>
        <a:p>
          <a:endParaRPr lang="hu-HU"/>
        </a:p>
      </dgm:t>
    </dgm:pt>
    <dgm:pt modelId="{3ED812AE-EE28-4030-B229-9DB0D52B2765}">
      <dgm:prSet/>
      <dgm:spPr/>
      <dgm:t>
        <a:bodyPr/>
        <a:lstStyle/>
        <a:p>
          <a:r>
            <a:rPr lang="hu-HU" b="1" dirty="0" smtClean="0"/>
            <a:t>2019. április – a Földgázirányelv módosítása</a:t>
          </a:r>
          <a:endParaRPr lang="hu-HU" b="1" dirty="0"/>
        </a:p>
      </dgm:t>
    </dgm:pt>
    <dgm:pt modelId="{1BCF86A4-F2B7-4A60-9140-4C59EAAE9927}" type="parTrans" cxnId="{B32F5D0E-893B-434F-AF64-47E0955B6137}">
      <dgm:prSet/>
      <dgm:spPr/>
      <dgm:t>
        <a:bodyPr/>
        <a:lstStyle/>
        <a:p>
          <a:endParaRPr lang="hu-HU"/>
        </a:p>
      </dgm:t>
    </dgm:pt>
    <dgm:pt modelId="{0C4EE324-2B86-44F8-B51C-0E91525A98A4}" type="sibTrans" cxnId="{B32F5D0E-893B-434F-AF64-47E0955B6137}">
      <dgm:prSet/>
      <dgm:spPr/>
      <dgm:t>
        <a:bodyPr/>
        <a:lstStyle/>
        <a:p>
          <a:endParaRPr lang="hu-HU"/>
        </a:p>
      </dgm:t>
    </dgm:pt>
    <dgm:pt modelId="{1B112F36-DAB5-4F01-98B4-03A8FFDE9C3C}">
      <dgm:prSet/>
      <dgm:spPr/>
      <dgm:t>
        <a:bodyPr/>
        <a:lstStyle/>
        <a:p>
          <a:pPr algn="just"/>
          <a:r>
            <a:rPr lang="hu-HU" b="0" i="0" dirty="0" smtClean="0"/>
            <a:t>A földgáz uniós belső piacára vonatkozó szabályokat kiterjesztették a harmadik országokba irányuló, illetve onnan kiinduló földgázvezetékekre is. </a:t>
          </a:r>
          <a:endParaRPr lang="hu-HU" dirty="0"/>
        </a:p>
      </dgm:t>
    </dgm:pt>
    <dgm:pt modelId="{91E1946F-DC88-4F42-8071-D268D20478F3}" type="parTrans" cxnId="{C0A37319-5EC2-4872-8226-C51CE1967FBB}">
      <dgm:prSet/>
      <dgm:spPr/>
      <dgm:t>
        <a:bodyPr/>
        <a:lstStyle/>
        <a:p>
          <a:endParaRPr lang="hu-HU"/>
        </a:p>
      </dgm:t>
    </dgm:pt>
    <dgm:pt modelId="{4B589058-8BC2-4412-ADE2-C6131E3AD87E}" type="sibTrans" cxnId="{C0A37319-5EC2-4872-8226-C51CE1967FBB}">
      <dgm:prSet/>
      <dgm:spPr/>
      <dgm:t>
        <a:bodyPr/>
        <a:lstStyle/>
        <a:p>
          <a:endParaRPr lang="hu-HU"/>
        </a:p>
      </dgm:t>
    </dgm:pt>
    <dgm:pt modelId="{5B15FAFD-FD3C-4180-A3A1-1E545477C67F}">
      <dgm:prSet/>
      <dgm:spPr/>
      <dgm:t>
        <a:bodyPr/>
        <a:lstStyle/>
        <a:p>
          <a:r>
            <a:rPr lang="hu-HU" b="1" dirty="0" smtClean="0"/>
            <a:t>2017/1938 /EU rendelet a</a:t>
          </a:r>
          <a:r>
            <a:rPr lang="hu-HU" b="1" i="0" dirty="0" smtClean="0"/>
            <a:t>z EU-n belüli folyamatos földgázellátás biztosításáról</a:t>
          </a:r>
          <a:r>
            <a:rPr lang="hu-HU" b="1" dirty="0" smtClean="0"/>
            <a:t> </a:t>
          </a:r>
          <a:endParaRPr lang="hu-HU" b="1" dirty="0"/>
        </a:p>
      </dgm:t>
    </dgm:pt>
    <dgm:pt modelId="{D11E3B5A-EE14-4EE7-A5DF-D69AC010EB92}" type="parTrans" cxnId="{F5F77C6E-B7C8-4D5C-8217-8A97871BCE3E}">
      <dgm:prSet/>
      <dgm:spPr/>
      <dgm:t>
        <a:bodyPr/>
        <a:lstStyle/>
        <a:p>
          <a:endParaRPr lang="hu-HU"/>
        </a:p>
      </dgm:t>
    </dgm:pt>
    <dgm:pt modelId="{9EBBB9F5-443A-48C1-A236-32BE23A39771}" type="sibTrans" cxnId="{F5F77C6E-B7C8-4D5C-8217-8A97871BCE3E}">
      <dgm:prSet/>
      <dgm:spPr/>
      <dgm:t>
        <a:bodyPr/>
        <a:lstStyle/>
        <a:p>
          <a:endParaRPr lang="hu-HU"/>
        </a:p>
      </dgm:t>
    </dgm:pt>
    <dgm:pt modelId="{2EADEA89-B382-4DF2-8055-FB7BAE94C11B}">
      <dgm:prSet/>
      <dgm:spPr/>
      <dgm:t>
        <a:bodyPr/>
        <a:lstStyle/>
        <a:p>
          <a:pPr algn="just"/>
          <a:r>
            <a:rPr lang="hu-HU" dirty="0" smtClean="0"/>
            <a:t>Az ukrajnai válság hatására döntöttek a rendelet kiadásáról.</a:t>
          </a:r>
          <a:endParaRPr lang="hu-HU" dirty="0"/>
        </a:p>
      </dgm:t>
    </dgm:pt>
    <dgm:pt modelId="{EE123236-A2EF-404F-9CFA-D6F0AFD8CF64}" type="parTrans" cxnId="{6119BF5E-3FCA-4CA7-928D-216305792A0E}">
      <dgm:prSet/>
      <dgm:spPr/>
      <dgm:t>
        <a:bodyPr/>
        <a:lstStyle/>
        <a:p>
          <a:endParaRPr lang="hu-HU"/>
        </a:p>
      </dgm:t>
    </dgm:pt>
    <dgm:pt modelId="{C31695FA-2292-4C63-89CD-68199D5C9A17}" type="sibTrans" cxnId="{6119BF5E-3FCA-4CA7-928D-216305792A0E}">
      <dgm:prSet/>
      <dgm:spPr/>
      <dgm:t>
        <a:bodyPr/>
        <a:lstStyle/>
        <a:p>
          <a:endParaRPr lang="hu-HU"/>
        </a:p>
      </dgm:t>
    </dgm:pt>
    <dgm:pt modelId="{990B74A1-96A0-459E-8059-92231EC7FFD4}">
      <dgm:prSet/>
      <dgm:spPr/>
      <dgm:t>
        <a:bodyPr/>
        <a:lstStyle/>
        <a:p>
          <a:pPr algn="just"/>
          <a:r>
            <a:rPr lang="hu-HU" dirty="0" smtClean="0"/>
            <a:t>Bevezet egy szolidaritási mechanizmust: </a:t>
          </a:r>
          <a:r>
            <a:rPr lang="hu-HU" b="0" i="0" dirty="0" smtClean="0"/>
            <a:t>a legkiszolgáltatottabb fogyasztók folyamatos gázellátásnak biztosítása érdekében </a:t>
          </a:r>
          <a:r>
            <a:rPr lang="hu-HU" dirty="0" smtClean="0"/>
            <a:t>a tagállamoknak </a:t>
          </a:r>
          <a:r>
            <a:rPr lang="hu-HU" b="0" i="0" dirty="0" smtClean="0"/>
            <a:t>segíteniük kell egymást, még az ellátás súlyos zavarai esetén is.</a:t>
          </a:r>
          <a:endParaRPr lang="hu-HU" dirty="0"/>
        </a:p>
      </dgm:t>
    </dgm:pt>
    <dgm:pt modelId="{240CA266-7BB9-4C00-9D40-DAABCDA07FAC}" type="parTrans" cxnId="{F2740712-5DC4-4E96-AC34-9472AD0E0632}">
      <dgm:prSet/>
      <dgm:spPr/>
      <dgm:t>
        <a:bodyPr/>
        <a:lstStyle/>
        <a:p>
          <a:endParaRPr lang="hu-HU"/>
        </a:p>
      </dgm:t>
    </dgm:pt>
    <dgm:pt modelId="{A619C97C-5029-4E01-ACF7-EDF2C44023AD}" type="sibTrans" cxnId="{F2740712-5DC4-4E96-AC34-9472AD0E0632}">
      <dgm:prSet/>
      <dgm:spPr/>
      <dgm:t>
        <a:bodyPr/>
        <a:lstStyle/>
        <a:p>
          <a:endParaRPr lang="hu-HU"/>
        </a:p>
      </dgm:t>
    </dgm:pt>
    <dgm:pt modelId="{9C653E55-82F5-4B5D-BFCD-C29E4B124A15}">
      <dgm:prSet/>
      <dgm:spPr/>
      <dgm:t>
        <a:bodyPr/>
        <a:lstStyle/>
        <a:p>
          <a:r>
            <a:rPr lang="hu-HU" dirty="0" smtClean="0"/>
            <a:t>Közös szabályokat vezet be a f</a:t>
          </a:r>
          <a:r>
            <a:rPr lang="hu-HU" b="0" i="0" dirty="0" smtClean="0"/>
            <a:t>öldgáz szállítására, elosztására, ellátására és tárolására vonatkozóan.</a:t>
          </a:r>
          <a:endParaRPr lang="hu-HU" dirty="0"/>
        </a:p>
      </dgm:t>
    </dgm:pt>
    <dgm:pt modelId="{D5193633-1A1E-4294-B87B-3B1DAE7D9E92}" type="parTrans" cxnId="{A20F1D28-8FB8-42C2-BAFE-932BAD4F8844}">
      <dgm:prSet/>
      <dgm:spPr/>
      <dgm:t>
        <a:bodyPr/>
        <a:lstStyle/>
        <a:p>
          <a:endParaRPr lang="hu-HU"/>
        </a:p>
      </dgm:t>
    </dgm:pt>
    <dgm:pt modelId="{68D2CCDF-1DD9-41C4-969D-C57040608EBB}" type="sibTrans" cxnId="{A20F1D28-8FB8-42C2-BAFE-932BAD4F8844}">
      <dgm:prSet/>
      <dgm:spPr/>
      <dgm:t>
        <a:bodyPr/>
        <a:lstStyle/>
        <a:p>
          <a:endParaRPr lang="hu-HU"/>
        </a:p>
      </dgm:t>
    </dgm:pt>
    <dgm:pt modelId="{1C05DE0B-A8A8-4C76-A571-82602CB5312D}">
      <dgm:prSet/>
      <dgm:spPr/>
      <dgm:t>
        <a:bodyPr/>
        <a:lstStyle/>
        <a:p>
          <a:r>
            <a:rPr lang="hu-HU" b="0" i="0" dirty="0" smtClean="0"/>
            <a:t>Az irányelv hatálya a földgázra, a cseppfolyósított földgázra (LNG), a biogázra és a biomasszából származó gázra terjed ki.</a:t>
          </a:r>
          <a:endParaRPr lang="hu-HU" dirty="0"/>
        </a:p>
      </dgm:t>
    </dgm:pt>
    <dgm:pt modelId="{B1B6A7DC-B088-4D07-A396-004576061CA4}" type="parTrans" cxnId="{F8B20893-BD27-4AAE-84FD-1D41319A3463}">
      <dgm:prSet/>
      <dgm:spPr/>
      <dgm:t>
        <a:bodyPr/>
        <a:lstStyle/>
        <a:p>
          <a:endParaRPr lang="hu-HU"/>
        </a:p>
      </dgm:t>
    </dgm:pt>
    <dgm:pt modelId="{2EC47E5E-E6FB-4F89-8E28-15241A570DC0}" type="sibTrans" cxnId="{F8B20893-BD27-4AAE-84FD-1D41319A3463}">
      <dgm:prSet/>
      <dgm:spPr/>
      <dgm:t>
        <a:bodyPr/>
        <a:lstStyle/>
        <a:p>
          <a:endParaRPr lang="hu-HU"/>
        </a:p>
      </dgm:t>
    </dgm:pt>
    <dgm:pt modelId="{E40A6B30-DEF0-4997-B981-32270ABC07D6}">
      <dgm:prSet/>
      <dgm:spPr/>
      <dgm:t>
        <a:bodyPr/>
        <a:lstStyle/>
        <a:p>
          <a:pPr algn="just"/>
          <a:r>
            <a:rPr lang="hu-HU" dirty="0" smtClean="0"/>
            <a:t>A kötelező olajtartalék mértéke attól függ, hogy melyik jelenti a nagyobb mennyiséget: vagy 90 nap átlagos napi nettó  importnak vagy 61 nap átlagos napi belföldi fogyasztásnak megfelelő minimális olajtartalék szükséges.</a:t>
          </a:r>
          <a:endParaRPr lang="hu-HU" dirty="0"/>
        </a:p>
      </dgm:t>
    </dgm:pt>
    <dgm:pt modelId="{2D305307-D77E-4AAB-838C-2A99603193F9}" type="parTrans" cxnId="{40CA219F-763B-4875-873A-2506FF9DEAA9}">
      <dgm:prSet/>
      <dgm:spPr/>
    </dgm:pt>
    <dgm:pt modelId="{B9A2238C-7990-4606-964C-5720288E4396}" type="sibTrans" cxnId="{40CA219F-763B-4875-873A-2506FF9DEAA9}">
      <dgm:prSet/>
      <dgm:spPr/>
    </dgm:pt>
    <dgm:pt modelId="{0189D446-C148-480C-B7D6-2534510E6AAC}">
      <dgm:prSet/>
      <dgm:spPr/>
      <dgm:t>
        <a:bodyPr/>
        <a:lstStyle/>
        <a:p>
          <a:pPr algn="just"/>
          <a:r>
            <a:rPr lang="hu-HU" dirty="0" smtClean="0"/>
            <a:t>Fő célja a regionális együttműködés megerősítése annak értekében, hogy </a:t>
          </a:r>
          <a:r>
            <a:rPr lang="hu-HU" b="0" i="0" dirty="0" smtClean="0"/>
            <a:t>az esetleges ellátási zavarokat hatékonyan ki lehessen védeni és a háztartások és más kiszolgáltatott fogyasztók ellátása folyamatosan biztosítva lehessen.</a:t>
          </a:r>
          <a:endParaRPr lang="hu-HU" dirty="0"/>
        </a:p>
      </dgm:t>
    </dgm:pt>
    <dgm:pt modelId="{246AA44A-E43C-4759-8039-4C7D3693FC2E}" type="parTrans" cxnId="{19E7AF1F-C0D3-41E4-AF6D-87941CDE24E8}">
      <dgm:prSet/>
      <dgm:spPr/>
    </dgm:pt>
    <dgm:pt modelId="{051EAB84-C984-4BA9-8E64-BFF0FBD6BD62}" type="sibTrans" cxnId="{19E7AF1F-C0D3-41E4-AF6D-87941CDE24E8}">
      <dgm:prSet/>
      <dgm:spPr/>
    </dgm:pt>
    <dgm:pt modelId="{03B6776D-D1F3-4D44-B0DB-60F4FEB71BC9}" type="pres">
      <dgm:prSet presAssocID="{F98A1E8A-BB7D-44CE-9ED8-69B37DEE61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BAED153-86CE-490B-8DAD-607D2C2D07F1}" type="pres">
      <dgm:prSet presAssocID="{0CC08FB9-32E9-44FF-9DC8-FF6C07F80EC5}" presName="parentLin" presStyleCnt="0"/>
      <dgm:spPr/>
    </dgm:pt>
    <dgm:pt modelId="{CEB44EC4-16D9-411F-9D6F-E7033D866317}" type="pres">
      <dgm:prSet presAssocID="{0CC08FB9-32E9-44FF-9DC8-FF6C07F80EC5}" presName="parentLeftMargin" presStyleLbl="node1" presStyleIdx="0" presStyleCnt="4"/>
      <dgm:spPr/>
      <dgm:t>
        <a:bodyPr/>
        <a:lstStyle/>
        <a:p>
          <a:endParaRPr lang="hu-HU"/>
        </a:p>
      </dgm:t>
    </dgm:pt>
    <dgm:pt modelId="{567B1CD3-DAAE-439A-BA2B-6DA1752D57A1}" type="pres">
      <dgm:prSet presAssocID="{0CC08FB9-32E9-44FF-9DC8-FF6C07F80EC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6465AC3-9C79-41DB-8035-5CD6FE7E381F}" type="pres">
      <dgm:prSet presAssocID="{0CC08FB9-32E9-44FF-9DC8-FF6C07F80EC5}" presName="negativeSpace" presStyleCnt="0"/>
      <dgm:spPr/>
    </dgm:pt>
    <dgm:pt modelId="{D7E5E3A8-0C57-408C-A681-4C123E48BE31}" type="pres">
      <dgm:prSet presAssocID="{0CC08FB9-32E9-44FF-9DC8-FF6C07F80EC5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98B824E-666E-4AA8-977B-E8B9DEBC7061}" type="pres">
      <dgm:prSet presAssocID="{73A4F493-D2DB-4E2E-B77B-1ACF5F6DD042}" presName="spaceBetweenRectangles" presStyleCnt="0"/>
      <dgm:spPr/>
    </dgm:pt>
    <dgm:pt modelId="{CB979C7F-82B5-4BBC-9851-8402329BB9C5}" type="pres">
      <dgm:prSet presAssocID="{1069C3F0-1791-4FAA-A946-F918C99D0FF1}" presName="parentLin" presStyleCnt="0"/>
      <dgm:spPr/>
    </dgm:pt>
    <dgm:pt modelId="{A5F1E175-18DB-48AC-88C7-D1F9972B9D62}" type="pres">
      <dgm:prSet presAssocID="{1069C3F0-1791-4FAA-A946-F918C99D0FF1}" presName="parentLeftMargin" presStyleLbl="node1" presStyleIdx="0" presStyleCnt="4"/>
      <dgm:spPr/>
      <dgm:t>
        <a:bodyPr/>
        <a:lstStyle/>
        <a:p>
          <a:endParaRPr lang="hu-HU"/>
        </a:p>
      </dgm:t>
    </dgm:pt>
    <dgm:pt modelId="{BE3CF6CD-82F9-4F9C-819E-E5499EBD8E38}" type="pres">
      <dgm:prSet presAssocID="{1069C3F0-1791-4FAA-A946-F918C99D0FF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2EF6C5A-1ADB-432A-9276-5E3B43999F06}" type="pres">
      <dgm:prSet presAssocID="{1069C3F0-1791-4FAA-A946-F918C99D0FF1}" presName="negativeSpace" presStyleCnt="0"/>
      <dgm:spPr/>
    </dgm:pt>
    <dgm:pt modelId="{F15795BC-FE92-469F-8AE0-F2552D26FCDF}" type="pres">
      <dgm:prSet presAssocID="{1069C3F0-1791-4FAA-A946-F918C99D0FF1}" presName="childText" presStyleLbl="conFgAcc1" presStyleIdx="1" presStyleCnt="4" custLinFactNeighborX="91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70F8F85-5751-4A15-A4A1-C4B8651C52B6}" type="pres">
      <dgm:prSet presAssocID="{4F534494-0C22-4E63-B87C-AFE6008ECE36}" presName="spaceBetweenRectangles" presStyleCnt="0"/>
      <dgm:spPr/>
    </dgm:pt>
    <dgm:pt modelId="{5E8F32D3-433D-40E8-8141-4581E127FB3B}" type="pres">
      <dgm:prSet presAssocID="{5B15FAFD-FD3C-4180-A3A1-1E545477C67F}" presName="parentLin" presStyleCnt="0"/>
      <dgm:spPr/>
    </dgm:pt>
    <dgm:pt modelId="{6B1DD215-B9C2-49A0-9EDD-0D2261899E79}" type="pres">
      <dgm:prSet presAssocID="{5B15FAFD-FD3C-4180-A3A1-1E545477C67F}" presName="parentLeftMargin" presStyleLbl="node1" presStyleIdx="1" presStyleCnt="4"/>
      <dgm:spPr/>
      <dgm:t>
        <a:bodyPr/>
        <a:lstStyle/>
        <a:p>
          <a:endParaRPr lang="hu-HU"/>
        </a:p>
      </dgm:t>
    </dgm:pt>
    <dgm:pt modelId="{52A2314C-9E08-456A-9D27-19546E036C1A}" type="pres">
      <dgm:prSet presAssocID="{5B15FAFD-FD3C-4180-A3A1-1E545477C67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68CFE61-5899-48CA-8AD1-00BECBCF7F83}" type="pres">
      <dgm:prSet presAssocID="{5B15FAFD-FD3C-4180-A3A1-1E545477C67F}" presName="negativeSpace" presStyleCnt="0"/>
      <dgm:spPr/>
    </dgm:pt>
    <dgm:pt modelId="{592CCCFC-05F3-42D1-ACA0-F6D14465BB81}" type="pres">
      <dgm:prSet presAssocID="{5B15FAFD-FD3C-4180-A3A1-1E545477C67F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A731EA0-3D7B-4D35-A017-B29C57A7895D}" type="pres">
      <dgm:prSet presAssocID="{9EBBB9F5-443A-48C1-A236-32BE23A39771}" presName="spaceBetweenRectangles" presStyleCnt="0"/>
      <dgm:spPr/>
    </dgm:pt>
    <dgm:pt modelId="{0964FB9F-67E3-4758-A166-E909BF6F8C7D}" type="pres">
      <dgm:prSet presAssocID="{3ED812AE-EE28-4030-B229-9DB0D52B2765}" presName="parentLin" presStyleCnt="0"/>
      <dgm:spPr/>
    </dgm:pt>
    <dgm:pt modelId="{37FD9B38-DF58-4D6E-A719-34603C4C84EE}" type="pres">
      <dgm:prSet presAssocID="{3ED812AE-EE28-4030-B229-9DB0D52B2765}" presName="parentLeftMargin" presStyleLbl="node1" presStyleIdx="2" presStyleCnt="4"/>
      <dgm:spPr/>
      <dgm:t>
        <a:bodyPr/>
        <a:lstStyle/>
        <a:p>
          <a:endParaRPr lang="hu-HU"/>
        </a:p>
      </dgm:t>
    </dgm:pt>
    <dgm:pt modelId="{42BECCB9-98E9-49F1-9B9C-437D588E01B9}" type="pres">
      <dgm:prSet presAssocID="{3ED812AE-EE28-4030-B229-9DB0D52B276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1812920-4A0B-47F0-A361-A16F8CEF828C}" type="pres">
      <dgm:prSet presAssocID="{3ED812AE-EE28-4030-B229-9DB0D52B2765}" presName="negativeSpace" presStyleCnt="0"/>
      <dgm:spPr/>
    </dgm:pt>
    <dgm:pt modelId="{B5480354-E98F-4A97-A5BF-F4ABBAE6F2FA}" type="pres">
      <dgm:prSet presAssocID="{3ED812AE-EE28-4030-B229-9DB0D52B2765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532859B-DC2E-4D99-BF0C-2604F2AF683E}" type="presOf" srcId="{1069C3F0-1791-4FAA-A946-F918C99D0FF1}" destId="{A5F1E175-18DB-48AC-88C7-D1F9972B9D62}" srcOrd="0" destOrd="0" presId="urn:microsoft.com/office/officeart/2005/8/layout/list1"/>
    <dgm:cxn modelId="{DDE86496-3080-4657-8C1D-E084B1A75108}" type="presOf" srcId="{2EADEA89-B382-4DF2-8055-FB7BAE94C11B}" destId="{592CCCFC-05F3-42D1-ACA0-F6D14465BB81}" srcOrd="0" destOrd="0" presId="urn:microsoft.com/office/officeart/2005/8/layout/list1"/>
    <dgm:cxn modelId="{F8B20893-BD27-4AAE-84FD-1D41319A3463}" srcId="{0CC08FB9-32E9-44FF-9DC8-FF6C07F80EC5}" destId="{1C05DE0B-A8A8-4C76-A571-82602CB5312D}" srcOrd="1" destOrd="0" parTransId="{B1B6A7DC-B088-4D07-A396-004576061CA4}" sibTransId="{2EC47E5E-E6FB-4F89-8E28-15241A570DC0}"/>
    <dgm:cxn modelId="{40CA219F-763B-4875-873A-2506FF9DEAA9}" srcId="{1069C3F0-1791-4FAA-A946-F918C99D0FF1}" destId="{E40A6B30-DEF0-4997-B981-32270ABC07D6}" srcOrd="1" destOrd="0" parTransId="{2D305307-D77E-4AAB-838C-2A99603193F9}" sibTransId="{B9A2238C-7990-4606-964C-5720288E4396}"/>
    <dgm:cxn modelId="{F4A33080-6847-4D04-A54C-D84CDBD2A446}" type="presOf" srcId="{1B112F36-DAB5-4F01-98B4-03A8FFDE9C3C}" destId="{B5480354-E98F-4A97-A5BF-F4ABBAE6F2FA}" srcOrd="0" destOrd="0" presId="urn:microsoft.com/office/officeart/2005/8/layout/list1"/>
    <dgm:cxn modelId="{F2740712-5DC4-4E96-AC34-9472AD0E0632}" srcId="{5B15FAFD-FD3C-4180-A3A1-1E545477C67F}" destId="{990B74A1-96A0-459E-8059-92231EC7FFD4}" srcOrd="2" destOrd="0" parTransId="{240CA266-7BB9-4C00-9D40-DAABCDA07FAC}" sibTransId="{A619C97C-5029-4E01-ACF7-EDF2C44023AD}"/>
    <dgm:cxn modelId="{CAE85D44-3EB2-484F-8C58-CDE727F8EA75}" type="presOf" srcId="{3ED812AE-EE28-4030-B229-9DB0D52B2765}" destId="{37FD9B38-DF58-4D6E-A719-34603C4C84EE}" srcOrd="0" destOrd="0" presId="urn:microsoft.com/office/officeart/2005/8/layout/list1"/>
    <dgm:cxn modelId="{A20F1D28-8FB8-42C2-BAFE-932BAD4F8844}" srcId="{0CC08FB9-32E9-44FF-9DC8-FF6C07F80EC5}" destId="{9C653E55-82F5-4B5D-BFCD-C29E4B124A15}" srcOrd="0" destOrd="0" parTransId="{D5193633-1A1E-4294-B87B-3B1DAE7D9E92}" sibTransId="{68D2CCDF-1DD9-41C4-969D-C57040608EBB}"/>
    <dgm:cxn modelId="{1D45F9C3-9903-455F-9657-BE6F18DE39ED}" type="presOf" srcId="{3ED812AE-EE28-4030-B229-9DB0D52B2765}" destId="{42BECCB9-98E9-49F1-9B9C-437D588E01B9}" srcOrd="1" destOrd="0" presId="urn:microsoft.com/office/officeart/2005/8/layout/list1"/>
    <dgm:cxn modelId="{F5F77C6E-B7C8-4D5C-8217-8A97871BCE3E}" srcId="{F98A1E8A-BB7D-44CE-9ED8-69B37DEE6100}" destId="{5B15FAFD-FD3C-4180-A3A1-1E545477C67F}" srcOrd="2" destOrd="0" parTransId="{D11E3B5A-EE14-4EE7-A5DF-D69AC010EB92}" sibTransId="{9EBBB9F5-443A-48C1-A236-32BE23A39771}"/>
    <dgm:cxn modelId="{2AEA3C79-A0DD-40B2-A65A-0C2C1EB7C6B5}" type="presOf" srcId="{1069C3F0-1791-4FAA-A946-F918C99D0FF1}" destId="{BE3CF6CD-82F9-4F9C-819E-E5499EBD8E38}" srcOrd="1" destOrd="0" presId="urn:microsoft.com/office/officeart/2005/8/layout/list1"/>
    <dgm:cxn modelId="{E6D2E9AA-EE34-4A31-BB42-4D139DF2D34E}" type="presOf" srcId="{E40A6B30-DEF0-4997-B981-32270ABC07D6}" destId="{F15795BC-FE92-469F-8AE0-F2552D26FCDF}" srcOrd="0" destOrd="1" presId="urn:microsoft.com/office/officeart/2005/8/layout/list1"/>
    <dgm:cxn modelId="{6119BF5E-3FCA-4CA7-928D-216305792A0E}" srcId="{5B15FAFD-FD3C-4180-A3A1-1E545477C67F}" destId="{2EADEA89-B382-4DF2-8055-FB7BAE94C11B}" srcOrd="0" destOrd="0" parTransId="{EE123236-A2EF-404F-9CFA-D6F0AFD8CF64}" sibTransId="{C31695FA-2292-4C63-89CD-68199D5C9A17}"/>
    <dgm:cxn modelId="{0380CC87-DA2E-4175-A04E-A18B6DAE44ED}" srcId="{F98A1E8A-BB7D-44CE-9ED8-69B37DEE6100}" destId="{0CC08FB9-32E9-44FF-9DC8-FF6C07F80EC5}" srcOrd="0" destOrd="0" parTransId="{378EB0CB-979B-4595-96CD-015D74A5E928}" sibTransId="{73A4F493-D2DB-4E2E-B77B-1ACF5F6DD042}"/>
    <dgm:cxn modelId="{E8163BDF-C048-4CAB-988A-A51DC0C7FF5E}" type="presOf" srcId="{0CC08FB9-32E9-44FF-9DC8-FF6C07F80EC5}" destId="{567B1CD3-DAAE-439A-BA2B-6DA1752D57A1}" srcOrd="1" destOrd="0" presId="urn:microsoft.com/office/officeart/2005/8/layout/list1"/>
    <dgm:cxn modelId="{1A722307-36D1-4042-AFB3-0B12C4D26106}" type="presOf" srcId="{0189D446-C148-480C-B7D6-2534510E6AAC}" destId="{592CCCFC-05F3-42D1-ACA0-F6D14465BB81}" srcOrd="0" destOrd="1" presId="urn:microsoft.com/office/officeart/2005/8/layout/list1"/>
    <dgm:cxn modelId="{C59F9E49-AB3C-44CA-8CD4-CA85E9D62109}" srcId="{1069C3F0-1791-4FAA-A946-F918C99D0FF1}" destId="{DA819041-2CFA-4793-8FD4-0A2E08C7A4DD}" srcOrd="0" destOrd="0" parTransId="{4C2F3857-5E10-416C-A339-6079D56C3230}" sibTransId="{528CCA7D-BC73-4F90-BD39-4A08DFD9B898}"/>
    <dgm:cxn modelId="{0635E880-70A5-4EE1-8380-3550C7A6C0F0}" type="presOf" srcId="{DA819041-2CFA-4793-8FD4-0A2E08C7A4DD}" destId="{F15795BC-FE92-469F-8AE0-F2552D26FCDF}" srcOrd="0" destOrd="0" presId="urn:microsoft.com/office/officeart/2005/8/layout/list1"/>
    <dgm:cxn modelId="{1CD36102-5A31-4F84-8AD7-ACCA718E9800}" type="presOf" srcId="{1C05DE0B-A8A8-4C76-A571-82602CB5312D}" destId="{D7E5E3A8-0C57-408C-A681-4C123E48BE31}" srcOrd="0" destOrd="1" presId="urn:microsoft.com/office/officeart/2005/8/layout/list1"/>
    <dgm:cxn modelId="{BBCD0F4C-C4F5-4102-8272-CF4B11A67A12}" type="presOf" srcId="{F98A1E8A-BB7D-44CE-9ED8-69B37DEE6100}" destId="{03B6776D-D1F3-4D44-B0DB-60F4FEB71BC9}" srcOrd="0" destOrd="0" presId="urn:microsoft.com/office/officeart/2005/8/layout/list1"/>
    <dgm:cxn modelId="{19E7AF1F-C0D3-41E4-AF6D-87941CDE24E8}" srcId="{5B15FAFD-FD3C-4180-A3A1-1E545477C67F}" destId="{0189D446-C148-480C-B7D6-2534510E6AAC}" srcOrd="1" destOrd="0" parTransId="{246AA44A-E43C-4759-8039-4C7D3693FC2E}" sibTransId="{051EAB84-C984-4BA9-8E64-BFF0FBD6BD62}"/>
    <dgm:cxn modelId="{5181EDF7-BE87-4234-A1D0-A423522544CB}" type="presOf" srcId="{9C653E55-82F5-4B5D-BFCD-C29E4B124A15}" destId="{D7E5E3A8-0C57-408C-A681-4C123E48BE31}" srcOrd="0" destOrd="0" presId="urn:microsoft.com/office/officeart/2005/8/layout/list1"/>
    <dgm:cxn modelId="{F68D14BC-4B6F-41A8-8AE3-E1B7A2D3F112}" type="presOf" srcId="{0CC08FB9-32E9-44FF-9DC8-FF6C07F80EC5}" destId="{CEB44EC4-16D9-411F-9D6F-E7033D866317}" srcOrd="0" destOrd="0" presId="urn:microsoft.com/office/officeart/2005/8/layout/list1"/>
    <dgm:cxn modelId="{D341B46E-4AAD-431A-820C-8F9D796C8122}" type="presOf" srcId="{990B74A1-96A0-459E-8059-92231EC7FFD4}" destId="{592CCCFC-05F3-42D1-ACA0-F6D14465BB81}" srcOrd="0" destOrd="2" presId="urn:microsoft.com/office/officeart/2005/8/layout/list1"/>
    <dgm:cxn modelId="{E4340FE0-50BB-46F4-A9B0-D8E2D1CD9D40}" type="presOf" srcId="{5B15FAFD-FD3C-4180-A3A1-1E545477C67F}" destId="{52A2314C-9E08-456A-9D27-19546E036C1A}" srcOrd="1" destOrd="0" presId="urn:microsoft.com/office/officeart/2005/8/layout/list1"/>
    <dgm:cxn modelId="{B32F5D0E-893B-434F-AF64-47E0955B6137}" srcId="{F98A1E8A-BB7D-44CE-9ED8-69B37DEE6100}" destId="{3ED812AE-EE28-4030-B229-9DB0D52B2765}" srcOrd="3" destOrd="0" parTransId="{1BCF86A4-F2B7-4A60-9140-4C59EAAE9927}" sibTransId="{0C4EE324-2B86-44F8-B51C-0E91525A98A4}"/>
    <dgm:cxn modelId="{C0A37319-5EC2-4872-8226-C51CE1967FBB}" srcId="{3ED812AE-EE28-4030-B229-9DB0D52B2765}" destId="{1B112F36-DAB5-4F01-98B4-03A8FFDE9C3C}" srcOrd="0" destOrd="0" parTransId="{91E1946F-DC88-4F42-8071-D268D20478F3}" sibTransId="{4B589058-8BC2-4412-ADE2-C6131E3AD87E}"/>
    <dgm:cxn modelId="{D16DF359-F064-4CF0-994B-9AF6401D9772}" srcId="{F98A1E8A-BB7D-44CE-9ED8-69B37DEE6100}" destId="{1069C3F0-1791-4FAA-A946-F918C99D0FF1}" srcOrd="1" destOrd="0" parTransId="{3FAFC27B-CB95-4E06-844A-A5784529160C}" sibTransId="{4F534494-0C22-4E63-B87C-AFE6008ECE36}"/>
    <dgm:cxn modelId="{BAFA68B1-AF87-4557-B9DC-1A65B0062ED3}" type="presOf" srcId="{5B15FAFD-FD3C-4180-A3A1-1E545477C67F}" destId="{6B1DD215-B9C2-49A0-9EDD-0D2261899E79}" srcOrd="0" destOrd="0" presId="urn:microsoft.com/office/officeart/2005/8/layout/list1"/>
    <dgm:cxn modelId="{781C5405-4DB8-49FC-85B4-F818A297349D}" type="presParOf" srcId="{03B6776D-D1F3-4D44-B0DB-60F4FEB71BC9}" destId="{DBAED153-86CE-490B-8DAD-607D2C2D07F1}" srcOrd="0" destOrd="0" presId="urn:microsoft.com/office/officeart/2005/8/layout/list1"/>
    <dgm:cxn modelId="{62A3D7BA-0B9A-489A-AD59-57D162A0DCB1}" type="presParOf" srcId="{DBAED153-86CE-490B-8DAD-607D2C2D07F1}" destId="{CEB44EC4-16D9-411F-9D6F-E7033D866317}" srcOrd="0" destOrd="0" presId="urn:microsoft.com/office/officeart/2005/8/layout/list1"/>
    <dgm:cxn modelId="{046B1242-56FE-404A-82EF-682D5E382AA8}" type="presParOf" srcId="{DBAED153-86CE-490B-8DAD-607D2C2D07F1}" destId="{567B1CD3-DAAE-439A-BA2B-6DA1752D57A1}" srcOrd="1" destOrd="0" presId="urn:microsoft.com/office/officeart/2005/8/layout/list1"/>
    <dgm:cxn modelId="{687F03FA-0194-4D75-9245-E337E380F07C}" type="presParOf" srcId="{03B6776D-D1F3-4D44-B0DB-60F4FEB71BC9}" destId="{D6465AC3-9C79-41DB-8035-5CD6FE7E381F}" srcOrd="1" destOrd="0" presId="urn:microsoft.com/office/officeart/2005/8/layout/list1"/>
    <dgm:cxn modelId="{59E49130-7514-46D3-8E98-67D8E0BCB2D0}" type="presParOf" srcId="{03B6776D-D1F3-4D44-B0DB-60F4FEB71BC9}" destId="{D7E5E3A8-0C57-408C-A681-4C123E48BE31}" srcOrd="2" destOrd="0" presId="urn:microsoft.com/office/officeart/2005/8/layout/list1"/>
    <dgm:cxn modelId="{E2FDBEB2-5DD7-45BC-B4BB-DD46FBEC8842}" type="presParOf" srcId="{03B6776D-D1F3-4D44-B0DB-60F4FEB71BC9}" destId="{C98B824E-666E-4AA8-977B-E8B9DEBC7061}" srcOrd="3" destOrd="0" presId="urn:microsoft.com/office/officeart/2005/8/layout/list1"/>
    <dgm:cxn modelId="{7E112FC4-6821-4172-BA33-08EE02605710}" type="presParOf" srcId="{03B6776D-D1F3-4D44-B0DB-60F4FEB71BC9}" destId="{CB979C7F-82B5-4BBC-9851-8402329BB9C5}" srcOrd="4" destOrd="0" presId="urn:microsoft.com/office/officeart/2005/8/layout/list1"/>
    <dgm:cxn modelId="{B9F9D73D-077B-425D-89CC-B37246E74998}" type="presParOf" srcId="{CB979C7F-82B5-4BBC-9851-8402329BB9C5}" destId="{A5F1E175-18DB-48AC-88C7-D1F9972B9D62}" srcOrd="0" destOrd="0" presId="urn:microsoft.com/office/officeart/2005/8/layout/list1"/>
    <dgm:cxn modelId="{A6F3D65A-B5C3-4CF6-AD3C-C30A24EB191F}" type="presParOf" srcId="{CB979C7F-82B5-4BBC-9851-8402329BB9C5}" destId="{BE3CF6CD-82F9-4F9C-819E-E5499EBD8E38}" srcOrd="1" destOrd="0" presId="urn:microsoft.com/office/officeart/2005/8/layout/list1"/>
    <dgm:cxn modelId="{6FF1E756-A14F-41B4-948D-BEE754C1A8A9}" type="presParOf" srcId="{03B6776D-D1F3-4D44-B0DB-60F4FEB71BC9}" destId="{02EF6C5A-1ADB-432A-9276-5E3B43999F06}" srcOrd="5" destOrd="0" presId="urn:microsoft.com/office/officeart/2005/8/layout/list1"/>
    <dgm:cxn modelId="{75F7A800-2D8A-4D67-A13D-8F85E5751F8E}" type="presParOf" srcId="{03B6776D-D1F3-4D44-B0DB-60F4FEB71BC9}" destId="{F15795BC-FE92-469F-8AE0-F2552D26FCDF}" srcOrd="6" destOrd="0" presId="urn:microsoft.com/office/officeart/2005/8/layout/list1"/>
    <dgm:cxn modelId="{A710EFEC-A978-4C9B-8466-C8616C4B2B28}" type="presParOf" srcId="{03B6776D-D1F3-4D44-B0DB-60F4FEB71BC9}" destId="{670F8F85-5751-4A15-A4A1-C4B8651C52B6}" srcOrd="7" destOrd="0" presId="urn:microsoft.com/office/officeart/2005/8/layout/list1"/>
    <dgm:cxn modelId="{3ECFA933-3C99-4311-BFD3-A02BA55DB615}" type="presParOf" srcId="{03B6776D-D1F3-4D44-B0DB-60F4FEB71BC9}" destId="{5E8F32D3-433D-40E8-8141-4581E127FB3B}" srcOrd="8" destOrd="0" presId="urn:microsoft.com/office/officeart/2005/8/layout/list1"/>
    <dgm:cxn modelId="{80511241-10A6-42A7-9BEE-318DD4443BEC}" type="presParOf" srcId="{5E8F32D3-433D-40E8-8141-4581E127FB3B}" destId="{6B1DD215-B9C2-49A0-9EDD-0D2261899E79}" srcOrd="0" destOrd="0" presId="urn:microsoft.com/office/officeart/2005/8/layout/list1"/>
    <dgm:cxn modelId="{4EA6D342-3F0C-475E-A211-992DAF9DAEB3}" type="presParOf" srcId="{5E8F32D3-433D-40E8-8141-4581E127FB3B}" destId="{52A2314C-9E08-456A-9D27-19546E036C1A}" srcOrd="1" destOrd="0" presId="urn:microsoft.com/office/officeart/2005/8/layout/list1"/>
    <dgm:cxn modelId="{8CD8B880-CCDB-4AF4-AB70-58BD12E696B4}" type="presParOf" srcId="{03B6776D-D1F3-4D44-B0DB-60F4FEB71BC9}" destId="{D68CFE61-5899-48CA-8AD1-00BECBCF7F83}" srcOrd="9" destOrd="0" presId="urn:microsoft.com/office/officeart/2005/8/layout/list1"/>
    <dgm:cxn modelId="{6646691B-4884-4498-ADF0-4481766BC856}" type="presParOf" srcId="{03B6776D-D1F3-4D44-B0DB-60F4FEB71BC9}" destId="{592CCCFC-05F3-42D1-ACA0-F6D14465BB81}" srcOrd="10" destOrd="0" presId="urn:microsoft.com/office/officeart/2005/8/layout/list1"/>
    <dgm:cxn modelId="{A371A892-755C-4ECB-8F98-339837D4212C}" type="presParOf" srcId="{03B6776D-D1F3-4D44-B0DB-60F4FEB71BC9}" destId="{6A731EA0-3D7B-4D35-A017-B29C57A7895D}" srcOrd="11" destOrd="0" presId="urn:microsoft.com/office/officeart/2005/8/layout/list1"/>
    <dgm:cxn modelId="{C5239F0D-7EF3-485D-8A9A-D0CD343F17D1}" type="presParOf" srcId="{03B6776D-D1F3-4D44-B0DB-60F4FEB71BC9}" destId="{0964FB9F-67E3-4758-A166-E909BF6F8C7D}" srcOrd="12" destOrd="0" presId="urn:microsoft.com/office/officeart/2005/8/layout/list1"/>
    <dgm:cxn modelId="{379CCF79-BB80-4FE1-B87F-85EA530653D1}" type="presParOf" srcId="{0964FB9F-67E3-4758-A166-E909BF6F8C7D}" destId="{37FD9B38-DF58-4D6E-A719-34603C4C84EE}" srcOrd="0" destOrd="0" presId="urn:microsoft.com/office/officeart/2005/8/layout/list1"/>
    <dgm:cxn modelId="{47BCD43D-B295-4BF3-A71B-2BB69749EFFA}" type="presParOf" srcId="{0964FB9F-67E3-4758-A166-E909BF6F8C7D}" destId="{42BECCB9-98E9-49F1-9B9C-437D588E01B9}" srcOrd="1" destOrd="0" presId="urn:microsoft.com/office/officeart/2005/8/layout/list1"/>
    <dgm:cxn modelId="{B8474F29-1594-4010-8190-D52CD29E2DA9}" type="presParOf" srcId="{03B6776D-D1F3-4D44-B0DB-60F4FEB71BC9}" destId="{61812920-4A0B-47F0-A361-A16F8CEF828C}" srcOrd="13" destOrd="0" presId="urn:microsoft.com/office/officeart/2005/8/layout/list1"/>
    <dgm:cxn modelId="{DE601C8F-6E4B-4FF4-ACD0-CBE9FFA19566}" type="presParOf" srcId="{03B6776D-D1F3-4D44-B0DB-60F4FEB71BC9}" destId="{B5480354-E98F-4A97-A5BF-F4ABBAE6F2F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10E104-3164-467C-8C0E-99BF06AC8D35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FE55C548-8B17-4447-A07D-8E392C1AA8B5}">
      <dgm:prSet phldrT="[Szöveg]"/>
      <dgm:spPr/>
      <dgm:t>
        <a:bodyPr/>
        <a:lstStyle/>
        <a:p>
          <a:r>
            <a:rPr lang="hu-HU" b="1" i="0" dirty="0" smtClean="0"/>
            <a:t>2019/943/EU rendelet a villamos energia belső piacáról</a:t>
          </a:r>
          <a:endParaRPr lang="hu-HU" b="1" dirty="0"/>
        </a:p>
      </dgm:t>
    </dgm:pt>
    <dgm:pt modelId="{B7C90261-609B-4991-B288-1C4882C0CF2F}" type="parTrans" cxnId="{11DFA894-B465-40D3-8208-E0C7E3225A36}">
      <dgm:prSet/>
      <dgm:spPr/>
      <dgm:t>
        <a:bodyPr/>
        <a:lstStyle/>
        <a:p>
          <a:endParaRPr lang="hu-HU"/>
        </a:p>
      </dgm:t>
    </dgm:pt>
    <dgm:pt modelId="{587977C8-C9CC-4B01-B7A8-A5A54337FCBB}" type="sibTrans" cxnId="{11DFA894-B465-40D3-8208-E0C7E3225A36}">
      <dgm:prSet/>
      <dgm:spPr/>
      <dgm:t>
        <a:bodyPr/>
        <a:lstStyle/>
        <a:p>
          <a:endParaRPr lang="hu-HU"/>
        </a:p>
      </dgm:t>
    </dgm:pt>
    <dgm:pt modelId="{AF851BC1-DB7D-46E8-90BB-2C97A709D623}">
      <dgm:prSet/>
      <dgm:spPr/>
      <dgm:t>
        <a:bodyPr/>
        <a:lstStyle/>
        <a:p>
          <a:pPr algn="just"/>
          <a:r>
            <a:rPr lang="hu-HU" dirty="0" smtClean="0"/>
            <a:t>A rendelet </a:t>
          </a:r>
          <a:r>
            <a:rPr lang="hu-HU" b="0" i="0" dirty="0" smtClean="0"/>
            <a:t>az ún. </a:t>
          </a:r>
          <a:r>
            <a:rPr lang="hu-HU" b="1" i="0" dirty="0" smtClean="0"/>
            <a:t>„Tiszta energia minden európainak” </a:t>
          </a:r>
          <a:r>
            <a:rPr lang="hu-HU" b="0" i="0" dirty="0" smtClean="0"/>
            <a:t>elnevezésű csomag része.</a:t>
          </a:r>
          <a:endParaRPr lang="hu-HU" dirty="0"/>
        </a:p>
      </dgm:t>
    </dgm:pt>
    <dgm:pt modelId="{B93DF896-CB9A-4F05-AB9C-68B84E375EF6}" type="parTrans" cxnId="{8531DA8A-A7DC-415B-8D84-2E0222370FE4}">
      <dgm:prSet/>
      <dgm:spPr/>
      <dgm:t>
        <a:bodyPr/>
        <a:lstStyle/>
        <a:p>
          <a:endParaRPr lang="hu-HU"/>
        </a:p>
      </dgm:t>
    </dgm:pt>
    <dgm:pt modelId="{5EB619CA-FB9F-46BD-8D5A-F01A24E3DECC}" type="sibTrans" cxnId="{8531DA8A-A7DC-415B-8D84-2E0222370FE4}">
      <dgm:prSet/>
      <dgm:spPr/>
      <dgm:t>
        <a:bodyPr/>
        <a:lstStyle/>
        <a:p>
          <a:endParaRPr lang="hu-HU"/>
        </a:p>
      </dgm:t>
    </dgm:pt>
    <dgm:pt modelId="{A90ABE81-1BB0-4A85-B263-6137F577E09C}">
      <dgm:prSet/>
      <dgm:spPr/>
      <dgm:t>
        <a:bodyPr/>
        <a:lstStyle/>
        <a:p>
          <a:pPr algn="just"/>
          <a:r>
            <a:rPr lang="hu-HU" dirty="0" smtClean="0"/>
            <a:t>Fő céljai:</a:t>
          </a:r>
          <a:endParaRPr lang="hu-HU" dirty="0"/>
        </a:p>
      </dgm:t>
    </dgm:pt>
    <dgm:pt modelId="{D47689D5-8C64-47E1-9233-B511D310A92F}" type="parTrans" cxnId="{3EC501CA-05C1-4802-B83D-AC029D05F954}">
      <dgm:prSet/>
      <dgm:spPr/>
      <dgm:t>
        <a:bodyPr/>
        <a:lstStyle/>
        <a:p>
          <a:endParaRPr lang="hu-HU"/>
        </a:p>
      </dgm:t>
    </dgm:pt>
    <dgm:pt modelId="{8E43A3FA-F7B2-4C2F-AE48-9C088AD5037B}" type="sibTrans" cxnId="{3EC501CA-05C1-4802-B83D-AC029D05F954}">
      <dgm:prSet/>
      <dgm:spPr/>
      <dgm:t>
        <a:bodyPr/>
        <a:lstStyle/>
        <a:p>
          <a:endParaRPr lang="hu-HU"/>
        </a:p>
      </dgm:t>
    </dgm:pt>
    <dgm:pt modelId="{8FD387E7-67F4-448B-AEDF-D1BF89298DD1}">
      <dgm:prSet/>
      <dgm:spPr/>
      <dgm:t>
        <a:bodyPr/>
        <a:lstStyle/>
        <a:p>
          <a:pPr algn="just"/>
          <a:r>
            <a:rPr lang="hu-HU" dirty="0" smtClean="0"/>
            <a:t>a versenyképesség megőrzése, illetve fokozása, </a:t>
          </a:r>
          <a:endParaRPr lang="hu-HU" dirty="0"/>
        </a:p>
      </dgm:t>
    </dgm:pt>
    <dgm:pt modelId="{6C4C9BD9-9540-4766-8771-5FCC24FC5925}" type="parTrans" cxnId="{9BD55129-0B47-4F82-BB34-A26403AA81E1}">
      <dgm:prSet/>
      <dgm:spPr/>
      <dgm:t>
        <a:bodyPr/>
        <a:lstStyle/>
        <a:p>
          <a:endParaRPr lang="hu-HU"/>
        </a:p>
      </dgm:t>
    </dgm:pt>
    <dgm:pt modelId="{E053080D-7A82-4E75-84D0-94F37BD1E8F5}" type="sibTrans" cxnId="{9BD55129-0B47-4F82-BB34-A26403AA81E1}">
      <dgm:prSet/>
      <dgm:spPr/>
      <dgm:t>
        <a:bodyPr/>
        <a:lstStyle/>
        <a:p>
          <a:endParaRPr lang="hu-HU"/>
        </a:p>
      </dgm:t>
    </dgm:pt>
    <dgm:pt modelId="{E047429D-5352-4E39-BC33-8852EC86CA65}">
      <dgm:prSet/>
      <dgm:spPr/>
      <dgm:t>
        <a:bodyPr/>
        <a:lstStyle/>
        <a:p>
          <a:pPr algn="just"/>
          <a:r>
            <a:rPr lang="hu-HU" dirty="0" smtClean="0"/>
            <a:t>az uniós </a:t>
          </a:r>
          <a:r>
            <a:rPr lang="hu-HU" b="0" i="0" dirty="0" smtClean="0"/>
            <a:t>energiaágazat széntelenítésének folytatása, </a:t>
          </a:r>
          <a:endParaRPr lang="hu-HU" dirty="0"/>
        </a:p>
      </dgm:t>
    </dgm:pt>
    <dgm:pt modelId="{A44173C4-7E23-458F-B5D2-CC07EBDCDE7B}" type="parTrans" cxnId="{958B0170-E47E-448C-920D-8D1C27F38E84}">
      <dgm:prSet/>
      <dgm:spPr/>
      <dgm:t>
        <a:bodyPr/>
        <a:lstStyle/>
        <a:p>
          <a:endParaRPr lang="hu-HU"/>
        </a:p>
      </dgm:t>
    </dgm:pt>
    <dgm:pt modelId="{8DB989FB-FA59-4CBD-B555-E478ED027165}" type="sibTrans" cxnId="{958B0170-E47E-448C-920D-8D1C27F38E84}">
      <dgm:prSet/>
      <dgm:spPr/>
      <dgm:t>
        <a:bodyPr/>
        <a:lstStyle/>
        <a:p>
          <a:endParaRPr lang="hu-HU"/>
        </a:p>
      </dgm:t>
    </dgm:pt>
    <dgm:pt modelId="{0AA209E8-0CE8-429F-BD14-5C186BD4D648}">
      <dgm:prSet/>
      <dgm:spPr/>
      <dgm:t>
        <a:bodyPr/>
        <a:lstStyle/>
        <a:p>
          <a:pPr algn="just"/>
          <a:r>
            <a:rPr lang="hu-HU" b="0" i="0" dirty="0" smtClean="0"/>
            <a:t>az uniós villamosenergia-kereskedelem területén fennálló akadályok megszüntetése.</a:t>
          </a:r>
          <a:endParaRPr lang="hu-HU" dirty="0"/>
        </a:p>
      </dgm:t>
    </dgm:pt>
    <dgm:pt modelId="{FC93FD36-EC0D-4720-BA07-C4822558F336}" type="parTrans" cxnId="{63C3A769-3044-45F2-B50C-E6FD15070463}">
      <dgm:prSet/>
      <dgm:spPr/>
      <dgm:t>
        <a:bodyPr/>
        <a:lstStyle/>
        <a:p>
          <a:endParaRPr lang="hu-HU"/>
        </a:p>
      </dgm:t>
    </dgm:pt>
    <dgm:pt modelId="{07A59E43-AC90-456D-A5A3-5AE999834A76}" type="sibTrans" cxnId="{63C3A769-3044-45F2-B50C-E6FD15070463}">
      <dgm:prSet/>
      <dgm:spPr/>
      <dgm:t>
        <a:bodyPr/>
        <a:lstStyle/>
        <a:p>
          <a:endParaRPr lang="hu-HU"/>
        </a:p>
      </dgm:t>
    </dgm:pt>
    <dgm:pt modelId="{91BA03FA-E741-4383-AA5D-D422F8526833}">
      <dgm:prSet/>
      <dgm:spPr/>
      <dgm:t>
        <a:bodyPr/>
        <a:lstStyle/>
        <a:p>
          <a:pPr algn="just"/>
          <a:r>
            <a:rPr lang="hu-HU" dirty="0" smtClean="0"/>
            <a:t>A rendelet </a:t>
          </a:r>
          <a:r>
            <a:rPr lang="hu-HU" b="1" dirty="0" smtClean="0"/>
            <a:t>2020. január 1-től </a:t>
          </a:r>
          <a:r>
            <a:rPr lang="hu-HU" dirty="0" smtClean="0"/>
            <a:t>hatályos.</a:t>
          </a:r>
          <a:endParaRPr lang="hu-HU" dirty="0"/>
        </a:p>
      </dgm:t>
    </dgm:pt>
    <dgm:pt modelId="{D13A4DD5-4500-4A7F-A5E4-43752A4E48FD}" type="parTrans" cxnId="{11142A39-687E-4A32-9DE1-E6E751170FC2}">
      <dgm:prSet/>
      <dgm:spPr/>
      <dgm:t>
        <a:bodyPr/>
        <a:lstStyle/>
        <a:p>
          <a:endParaRPr lang="hu-HU"/>
        </a:p>
      </dgm:t>
    </dgm:pt>
    <dgm:pt modelId="{8A3479DC-4289-4C9B-B5ED-9EF5EA75E0FC}" type="sibTrans" cxnId="{11142A39-687E-4A32-9DE1-E6E751170FC2}">
      <dgm:prSet/>
      <dgm:spPr/>
      <dgm:t>
        <a:bodyPr/>
        <a:lstStyle/>
        <a:p>
          <a:endParaRPr lang="hu-HU"/>
        </a:p>
      </dgm:t>
    </dgm:pt>
    <dgm:pt modelId="{5671C141-3C7D-4CD8-8F9E-99FCC5142CEC}">
      <dgm:prSet/>
      <dgm:spPr/>
      <dgm:t>
        <a:bodyPr/>
        <a:lstStyle/>
        <a:p>
          <a:r>
            <a:rPr lang="hu-HU" b="1" dirty="0" smtClean="0"/>
            <a:t>A rendelet alapelvei</a:t>
          </a:r>
          <a:endParaRPr lang="hu-HU" b="1" dirty="0"/>
        </a:p>
      </dgm:t>
    </dgm:pt>
    <dgm:pt modelId="{1664D68A-1EB4-4D00-801F-0E3D44BE0BEE}" type="parTrans" cxnId="{86CA2C80-FD38-4446-A42E-A6D2DAAE5E3D}">
      <dgm:prSet/>
      <dgm:spPr/>
      <dgm:t>
        <a:bodyPr/>
        <a:lstStyle/>
        <a:p>
          <a:endParaRPr lang="hu-HU"/>
        </a:p>
      </dgm:t>
    </dgm:pt>
    <dgm:pt modelId="{0DDBE4B4-FBCB-4495-8A08-BDCAC3263924}" type="sibTrans" cxnId="{86CA2C80-FD38-4446-A42E-A6D2DAAE5E3D}">
      <dgm:prSet/>
      <dgm:spPr/>
      <dgm:t>
        <a:bodyPr/>
        <a:lstStyle/>
        <a:p>
          <a:endParaRPr lang="hu-HU"/>
        </a:p>
      </dgm:t>
    </dgm:pt>
    <dgm:pt modelId="{C9C29500-EAA3-45CF-B0DA-D032CAE62D91}">
      <dgm:prSet/>
      <dgm:spPr/>
      <dgm:t>
        <a:bodyPr/>
        <a:lstStyle/>
        <a:p>
          <a:pPr algn="just"/>
          <a:r>
            <a:rPr lang="hu-HU" dirty="0" smtClean="0"/>
            <a:t>a szénmentesítés és az energiahatékonyság ösztönzése</a:t>
          </a:r>
          <a:endParaRPr lang="hu-HU" dirty="0"/>
        </a:p>
      </dgm:t>
    </dgm:pt>
    <dgm:pt modelId="{6A89D300-A455-4932-B81E-CD1672E02128}" type="parTrans" cxnId="{EB4E9381-E7C6-4BC2-B22C-7462460E14F8}">
      <dgm:prSet/>
      <dgm:spPr/>
      <dgm:t>
        <a:bodyPr/>
        <a:lstStyle/>
        <a:p>
          <a:endParaRPr lang="hu-HU"/>
        </a:p>
      </dgm:t>
    </dgm:pt>
    <dgm:pt modelId="{B8ADD358-8E28-435A-8DD3-77647451BD11}" type="sibTrans" cxnId="{EB4E9381-E7C6-4BC2-B22C-7462460E14F8}">
      <dgm:prSet/>
      <dgm:spPr/>
      <dgm:t>
        <a:bodyPr/>
        <a:lstStyle/>
        <a:p>
          <a:endParaRPr lang="hu-HU"/>
        </a:p>
      </dgm:t>
    </dgm:pt>
    <dgm:pt modelId="{D1B40E5F-B58B-4A6F-A3CA-F47538D1552B}">
      <dgm:prSet/>
      <dgm:spPr/>
      <dgm:t>
        <a:bodyPr/>
        <a:lstStyle/>
        <a:p>
          <a:pPr algn="just"/>
          <a:r>
            <a:rPr lang="hu-HU" b="0" i="0" dirty="0" smtClean="0"/>
            <a:t>a kereslet és a kínálat alapján történő árképzés helyett a szabad árképzés lehetővé tétele</a:t>
          </a:r>
          <a:endParaRPr lang="hu-HU" dirty="0"/>
        </a:p>
      </dgm:t>
    </dgm:pt>
    <dgm:pt modelId="{4AEF07CF-927E-48DE-9E24-DFBE4A84B6A3}" type="parTrans" cxnId="{84F84064-D89C-4E6C-8CA9-23CF7AF4E959}">
      <dgm:prSet/>
      <dgm:spPr/>
      <dgm:t>
        <a:bodyPr/>
        <a:lstStyle/>
        <a:p>
          <a:endParaRPr lang="hu-HU"/>
        </a:p>
      </dgm:t>
    </dgm:pt>
    <dgm:pt modelId="{C3A57D41-0208-4E77-9F26-0972101937F1}" type="sibTrans" cxnId="{84F84064-D89C-4E6C-8CA9-23CF7AF4E959}">
      <dgm:prSet/>
      <dgm:spPr/>
      <dgm:t>
        <a:bodyPr/>
        <a:lstStyle/>
        <a:p>
          <a:endParaRPr lang="hu-HU"/>
        </a:p>
      </dgm:t>
    </dgm:pt>
    <dgm:pt modelId="{4F938CB5-96A6-457D-AF88-7CE7AF2741BF}">
      <dgm:prSet/>
      <dgm:spPr/>
      <dgm:t>
        <a:bodyPr/>
        <a:lstStyle/>
        <a:p>
          <a:pPr algn="just"/>
          <a:r>
            <a:rPr lang="hu-HU" b="0" i="0" dirty="0" smtClean="0"/>
            <a:t>a fenntartható, biztonságos és alacsony szén-dioxid-kibocsátású energiaforrások, technológiák kidolgozásának, használatának lehetővé tétele</a:t>
          </a:r>
          <a:endParaRPr lang="hu-HU" dirty="0"/>
        </a:p>
      </dgm:t>
    </dgm:pt>
    <dgm:pt modelId="{0BBC8266-F624-4731-8453-A5AFA5BE1B7A}" type="parTrans" cxnId="{15FFC9E6-914D-46ED-9A03-D8A6FB75B7A1}">
      <dgm:prSet/>
      <dgm:spPr/>
      <dgm:t>
        <a:bodyPr/>
        <a:lstStyle/>
        <a:p>
          <a:endParaRPr lang="hu-HU"/>
        </a:p>
      </dgm:t>
    </dgm:pt>
    <dgm:pt modelId="{5F325862-CF0B-45C6-A9BF-ECFF660BCB64}" type="sibTrans" cxnId="{15FFC9E6-914D-46ED-9A03-D8A6FB75B7A1}">
      <dgm:prSet/>
      <dgm:spPr/>
      <dgm:t>
        <a:bodyPr/>
        <a:lstStyle/>
        <a:p>
          <a:endParaRPr lang="hu-HU"/>
        </a:p>
      </dgm:t>
    </dgm:pt>
    <dgm:pt modelId="{F5C7C421-2F5D-448E-8687-D65CA3C21AAD}">
      <dgm:prSet/>
      <dgm:spPr/>
      <dgm:t>
        <a:bodyPr/>
        <a:lstStyle/>
        <a:p>
          <a:pPr algn="just"/>
          <a:r>
            <a:rPr lang="hu-HU" dirty="0" smtClean="0"/>
            <a:t>a rugalmasabb termelés és a rugalmasabb kereslet támogatása</a:t>
          </a:r>
          <a:endParaRPr lang="hu-HU" dirty="0"/>
        </a:p>
      </dgm:t>
    </dgm:pt>
    <dgm:pt modelId="{4DDEDB4D-FDBA-4E83-A773-944AC8D12DFE}" type="parTrans" cxnId="{427B7499-C72E-45AD-856C-AB51A0F0C471}">
      <dgm:prSet/>
      <dgm:spPr/>
      <dgm:t>
        <a:bodyPr/>
        <a:lstStyle/>
        <a:p>
          <a:endParaRPr lang="hu-HU"/>
        </a:p>
      </dgm:t>
    </dgm:pt>
    <dgm:pt modelId="{D4543771-F406-4678-9E2F-82CE50B5686C}" type="sibTrans" cxnId="{427B7499-C72E-45AD-856C-AB51A0F0C471}">
      <dgm:prSet/>
      <dgm:spPr/>
      <dgm:t>
        <a:bodyPr/>
        <a:lstStyle/>
        <a:p>
          <a:endParaRPr lang="hu-HU"/>
        </a:p>
      </dgm:t>
    </dgm:pt>
    <dgm:pt modelId="{2AAF191B-8229-4C18-8A57-438B9659F551}" type="pres">
      <dgm:prSet presAssocID="{C510E104-3164-467C-8C0E-99BF06AC8D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8083E3B-3EA8-4A1C-BAF7-57F23EFA9BDC}" type="pres">
      <dgm:prSet presAssocID="{FE55C548-8B17-4447-A07D-8E392C1AA8B5}" presName="parentLin" presStyleCnt="0"/>
      <dgm:spPr/>
    </dgm:pt>
    <dgm:pt modelId="{8FABC116-7AC3-4F4B-8840-EB6C658A68BE}" type="pres">
      <dgm:prSet presAssocID="{FE55C548-8B17-4447-A07D-8E392C1AA8B5}" presName="parentLeftMargin" presStyleLbl="node1" presStyleIdx="0" presStyleCnt="2"/>
      <dgm:spPr/>
      <dgm:t>
        <a:bodyPr/>
        <a:lstStyle/>
        <a:p>
          <a:endParaRPr lang="hu-HU"/>
        </a:p>
      </dgm:t>
    </dgm:pt>
    <dgm:pt modelId="{2EA78A44-2C55-421B-88A7-532FF48F70CA}" type="pres">
      <dgm:prSet presAssocID="{FE55C548-8B17-4447-A07D-8E392C1AA8B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89E51EA-1D75-4DF8-A007-BF23E0D02F26}" type="pres">
      <dgm:prSet presAssocID="{FE55C548-8B17-4447-A07D-8E392C1AA8B5}" presName="negativeSpace" presStyleCnt="0"/>
      <dgm:spPr/>
    </dgm:pt>
    <dgm:pt modelId="{D1C46E77-8C23-490B-A7EF-05D7D9E36669}" type="pres">
      <dgm:prSet presAssocID="{FE55C548-8B17-4447-A07D-8E392C1AA8B5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AD6C714-0467-4F9F-AE62-7AC5EF3040E0}" type="pres">
      <dgm:prSet presAssocID="{587977C8-C9CC-4B01-B7A8-A5A54337FCBB}" presName="spaceBetweenRectangles" presStyleCnt="0"/>
      <dgm:spPr/>
    </dgm:pt>
    <dgm:pt modelId="{09AB9D48-FE13-42FC-97EB-783513EF718A}" type="pres">
      <dgm:prSet presAssocID="{5671C141-3C7D-4CD8-8F9E-99FCC5142CEC}" presName="parentLin" presStyleCnt="0"/>
      <dgm:spPr/>
    </dgm:pt>
    <dgm:pt modelId="{A922740A-E48A-4FDF-994A-FA539C2D72F9}" type="pres">
      <dgm:prSet presAssocID="{5671C141-3C7D-4CD8-8F9E-99FCC5142CEC}" presName="parentLeftMargin" presStyleLbl="node1" presStyleIdx="0" presStyleCnt="2"/>
      <dgm:spPr/>
      <dgm:t>
        <a:bodyPr/>
        <a:lstStyle/>
        <a:p>
          <a:endParaRPr lang="hu-HU"/>
        </a:p>
      </dgm:t>
    </dgm:pt>
    <dgm:pt modelId="{EFE86115-27BF-4024-8DB1-6EA637FFBB82}" type="pres">
      <dgm:prSet presAssocID="{5671C141-3C7D-4CD8-8F9E-99FCC5142CE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175EF47-6951-418A-B888-CCDC199EA2D9}" type="pres">
      <dgm:prSet presAssocID="{5671C141-3C7D-4CD8-8F9E-99FCC5142CEC}" presName="negativeSpace" presStyleCnt="0"/>
      <dgm:spPr/>
    </dgm:pt>
    <dgm:pt modelId="{8299369F-2BF2-4DE3-8396-410CAA04ED6E}" type="pres">
      <dgm:prSet presAssocID="{5671C141-3C7D-4CD8-8F9E-99FCC5142CEC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07346E5-F747-4EEC-AFBD-C693263ED302}" type="presOf" srcId="{C510E104-3164-467C-8C0E-99BF06AC8D35}" destId="{2AAF191B-8229-4C18-8A57-438B9659F551}" srcOrd="0" destOrd="0" presId="urn:microsoft.com/office/officeart/2005/8/layout/list1"/>
    <dgm:cxn modelId="{EEE14191-950D-4505-8888-BBBE7FC21799}" type="presOf" srcId="{FE55C548-8B17-4447-A07D-8E392C1AA8B5}" destId="{8FABC116-7AC3-4F4B-8840-EB6C658A68BE}" srcOrd="0" destOrd="0" presId="urn:microsoft.com/office/officeart/2005/8/layout/list1"/>
    <dgm:cxn modelId="{4F6027F2-253B-45CD-A32C-9439293B5A5C}" type="presOf" srcId="{AF851BC1-DB7D-46E8-90BB-2C97A709D623}" destId="{D1C46E77-8C23-490B-A7EF-05D7D9E36669}" srcOrd="0" destOrd="0" presId="urn:microsoft.com/office/officeart/2005/8/layout/list1"/>
    <dgm:cxn modelId="{11142A39-687E-4A32-9DE1-E6E751170FC2}" srcId="{FE55C548-8B17-4447-A07D-8E392C1AA8B5}" destId="{91BA03FA-E741-4383-AA5D-D422F8526833}" srcOrd="2" destOrd="0" parTransId="{D13A4DD5-4500-4A7F-A5E4-43752A4E48FD}" sibTransId="{8A3479DC-4289-4C9B-B5ED-9EF5EA75E0FC}"/>
    <dgm:cxn modelId="{9BD55129-0B47-4F82-BB34-A26403AA81E1}" srcId="{A90ABE81-1BB0-4A85-B263-6137F577E09C}" destId="{8FD387E7-67F4-448B-AEDF-D1BF89298DD1}" srcOrd="0" destOrd="0" parTransId="{6C4C9BD9-9540-4766-8771-5FCC24FC5925}" sibTransId="{E053080D-7A82-4E75-84D0-94F37BD1E8F5}"/>
    <dgm:cxn modelId="{11DFA894-B465-40D3-8208-E0C7E3225A36}" srcId="{C510E104-3164-467C-8C0E-99BF06AC8D35}" destId="{FE55C548-8B17-4447-A07D-8E392C1AA8B5}" srcOrd="0" destOrd="0" parTransId="{B7C90261-609B-4991-B288-1C4882C0CF2F}" sibTransId="{587977C8-C9CC-4B01-B7A8-A5A54337FCBB}"/>
    <dgm:cxn modelId="{41DFA63C-0E6B-4403-89F9-83854FA666E4}" type="presOf" srcId="{A90ABE81-1BB0-4A85-B263-6137F577E09C}" destId="{D1C46E77-8C23-490B-A7EF-05D7D9E36669}" srcOrd="0" destOrd="1" presId="urn:microsoft.com/office/officeart/2005/8/layout/list1"/>
    <dgm:cxn modelId="{427B7499-C72E-45AD-856C-AB51A0F0C471}" srcId="{5671C141-3C7D-4CD8-8F9E-99FCC5142CEC}" destId="{F5C7C421-2F5D-448E-8687-D65CA3C21AAD}" srcOrd="2" destOrd="0" parTransId="{4DDEDB4D-FDBA-4E83-A773-944AC8D12DFE}" sibTransId="{D4543771-F406-4678-9E2F-82CE50B5686C}"/>
    <dgm:cxn modelId="{561C32DB-09F0-41A9-B871-2B0F47BCD126}" type="presOf" srcId="{F5C7C421-2F5D-448E-8687-D65CA3C21AAD}" destId="{8299369F-2BF2-4DE3-8396-410CAA04ED6E}" srcOrd="0" destOrd="2" presId="urn:microsoft.com/office/officeart/2005/8/layout/list1"/>
    <dgm:cxn modelId="{63C3A769-3044-45F2-B50C-E6FD15070463}" srcId="{A90ABE81-1BB0-4A85-B263-6137F577E09C}" destId="{0AA209E8-0CE8-429F-BD14-5C186BD4D648}" srcOrd="2" destOrd="0" parTransId="{FC93FD36-EC0D-4720-BA07-C4822558F336}" sibTransId="{07A59E43-AC90-456D-A5A3-5AE999834A76}"/>
    <dgm:cxn modelId="{8F85D94A-D43E-43A6-8CD0-21572B723BEE}" type="presOf" srcId="{91BA03FA-E741-4383-AA5D-D422F8526833}" destId="{D1C46E77-8C23-490B-A7EF-05D7D9E36669}" srcOrd="0" destOrd="5" presId="urn:microsoft.com/office/officeart/2005/8/layout/list1"/>
    <dgm:cxn modelId="{3EC501CA-05C1-4802-B83D-AC029D05F954}" srcId="{FE55C548-8B17-4447-A07D-8E392C1AA8B5}" destId="{A90ABE81-1BB0-4A85-B263-6137F577E09C}" srcOrd="1" destOrd="0" parTransId="{D47689D5-8C64-47E1-9233-B511D310A92F}" sibTransId="{8E43A3FA-F7B2-4C2F-AE48-9C088AD5037B}"/>
    <dgm:cxn modelId="{7BC81B55-B91F-47B6-8A95-A7E937661897}" type="presOf" srcId="{5671C141-3C7D-4CD8-8F9E-99FCC5142CEC}" destId="{EFE86115-27BF-4024-8DB1-6EA637FFBB82}" srcOrd="1" destOrd="0" presId="urn:microsoft.com/office/officeart/2005/8/layout/list1"/>
    <dgm:cxn modelId="{F5640F41-40CD-4FB4-B152-F66AA29E7C2F}" type="presOf" srcId="{D1B40E5F-B58B-4A6F-A3CA-F47538D1552B}" destId="{8299369F-2BF2-4DE3-8396-410CAA04ED6E}" srcOrd="0" destOrd="1" presId="urn:microsoft.com/office/officeart/2005/8/layout/list1"/>
    <dgm:cxn modelId="{8011FB6A-F8E3-45C6-BE40-20185180CC78}" type="presOf" srcId="{0AA209E8-0CE8-429F-BD14-5C186BD4D648}" destId="{D1C46E77-8C23-490B-A7EF-05D7D9E36669}" srcOrd="0" destOrd="4" presId="urn:microsoft.com/office/officeart/2005/8/layout/list1"/>
    <dgm:cxn modelId="{E946B905-E6C0-4B44-AC76-E3CABBD7B0FF}" type="presOf" srcId="{C9C29500-EAA3-45CF-B0DA-D032CAE62D91}" destId="{8299369F-2BF2-4DE3-8396-410CAA04ED6E}" srcOrd="0" destOrd="0" presId="urn:microsoft.com/office/officeart/2005/8/layout/list1"/>
    <dgm:cxn modelId="{EB4E9381-E7C6-4BC2-B22C-7462460E14F8}" srcId="{5671C141-3C7D-4CD8-8F9E-99FCC5142CEC}" destId="{C9C29500-EAA3-45CF-B0DA-D032CAE62D91}" srcOrd="0" destOrd="0" parTransId="{6A89D300-A455-4932-B81E-CD1672E02128}" sibTransId="{B8ADD358-8E28-435A-8DD3-77647451BD11}"/>
    <dgm:cxn modelId="{9FE51C37-4646-46F8-BFF7-6BA7C35F8106}" type="presOf" srcId="{E047429D-5352-4E39-BC33-8852EC86CA65}" destId="{D1C46E77-8C23-490B-A7EF-05D7D9E36669}" srcOrd="0" destOrd="3" presId="urn:microsoft.com/office/officeart/2005/8/layout/list1"/>
    <dgm:cxn modelId="{958B0170-E47E-448C-920D-8D1C27F38E84}" srcId="{A90ABE81-1BB0-4A85-B263-6137F577E09C}" destId="{E047429D-5352-4E39-BC33-8852EC86CA65}" srcOrd="1" destOrd="0" parTransId="{A44173C4-7E23-458F-B5D2-CC07EBDCDE7B}" sibTransId="{8DB989FB-FA59-4CBD-B555-E478ED027165}"/>
    <dgm:cxn modelId="{81436739-FC57-4CD2-94AC-4148E2A8819E}" type="presOf" srcId="{4F938CB5-96A6-457D-AF88-7CE7AF2741BF}" destId="{8299369F-2BF2-4DE3-8396-410CAA04ED6E}" srcOrd="0" destOrd="3" presId="urn:microsoft.com/office/officeart/2005/8/layout/list1"/>
    <dgm:cxn modelId="{E9D9753C-3EB2-4CDF-94DC-C0A89EF076DB}" type="presOf" srcId="{5671C141-3C7D-4CD8-8F9E-99FCC5142CEC}" destId="{A922740A-E48A-4FDF-994A-FA539C2D72F9}" srcOrd="0" destOrd="0" presId="urn:microsoft.com/office/officeart/2005/8/layout/list1"/>
    <dgm:cxn modelId="{86CA2C80-FD38-4446-A42E-A6D2DAAE5E3D}" srcId="{C510E104-3164-467C-8C0E-99BF06AC8D35}" destId="{5671C141-3C7D-4CD8-8F9E-99FCC5142CEC}" srcOrd="1" destOrd="0" parTransId="{1664D68A-1EB4-4D00-801F-0E3D44BE0BEE}" sibTransId="{0DDBE4B4-FBCB-4495-8A08-BDCAC3263924}"/>
    <dgm:cxn modelId="{15FFC9E6-914D-46ED-9A03-D8A6FB75B7A1}" srcId="{5671C141-3C7D-4CD8-8F9E-99FCC5142CEC}" destId="{4F938CB5-96A6-457D-AF88-7CE7AF2741BF}" srcOrd="3" destOrd="0" parTransId="{0BBC8266-F624-4731-8453-A5AFA5BE1B7A}" sibTransId="{5F325862-CF0B-45C6-A9BF-ECFF660BCB64}"/>
    <dgm:cxn modelId="{84F84064-D89C-4E6C-8CA9-23CF7AF4E959}" srcId="{5671C141-3C7D-4CD8-8F9E-99FCC5142CEC}" destId="{D1B40E5F-B58B-4A6F-A3CA-F47538D1552B}" srcOrd="1" destOrd="0" parTransId="{4AEF07CF-927E-48DE-9E24-DFBE4A84B6A3}" sibTransId="{C3A57D41-0208-4E77-9F26-0972101937F1}"/>
    <dgm:cxn modelId="{860146D5-D653-4EAF-A8C6-8B1BE21F747A}" type="presOf" srcId="{8FD387E7-67F4-448B-AEDF-D1BF89298DD1}" destId="{D1C46E77-8C23-490B-A7EF-05D7D9E36669}" srcOrd="0" destOrd="2" presId="urn:microsoft.com/office/officeart/2005/8/layout/list1"/>
    <dgm:cxn modelId="{8531DA8A-A7DC-415B-8D84-2E0222370FE4}" srcId="{FE55C548-8B17-4447-A07D-8E392C1AA8B5}" destId="{AF851BC1-DB7D-46E8-90BB-2C97A709D623}" srcOrd="0" destOrd="0" parTransId="{B93DF896-CB9A-4F05-AB9C-68B84E375EF6}" sibTransId="{5EB619CA-FB9F-46BD-8D5A-F01A24E3DECC}"/>
    <dgm:cxn modelId="{020ADFF8-1270-4B1A-BAB2-F37C71C0A6CB}" type="presOf" srcId="{FE55C548-8B17-4447-A07D-8E392C1AA8B5}" destId="{2EA78A44-2C55-421B-88A7-532FF48F70CA}" srcOrd="1" destOrd="0" presId="urn:microsoft.com/office/officeart/2005/8/layout/list1"/>
    <dgm:cxn modelId="{C6DEBA17-0C21-42A3-A15D-FCA04B97E314}" type="presParOf" srcId="{2AAF191B-8229-4C18-8A57-438B9659F551}" destId="{08083E3B-3EA8-4A1C-BAF7-57F23EFA9BDC}" srcOrd="0" destOrd="0" presId="urn:microsoft.com/office/officeart/2005/8/layout/list1"/>
    <dgm:cxn modelId="{68EBEA23-4CE3-4936-86A5-DE37B2DDAA31}" type="presParOf" srcId="{08083E3B-3EA8-4A1C-BAF7-57F23EFA9BDC}" destId="{8FABC116-7AC3-4F4B-8840-EB6C658A68BE}" srcOrd="0" destOrd="0" presId="urn:microsoft.com/office/officeart/2005/8/layout/list1"/>
    <dgm:cxn modelId="{F0D76587-7523-465C-B337-74DD13DED2FB}" type="presParOf" srcId="{08083E3B-3EA8-4A1C-BAF7-57F23EFA9BDC}" destId="{2EA78A44-2C55-421B-88A7-532FF48F70CA}" srcOrd="1" destOrd="0" presId="urn:microsoft.com/office/officeart/2005/8/layout/list1"/>
    <dgm:cxn modelId="{695701AF-E024-4A7D-B084-6659388EB18F}" type="presParOf" srcId="{2AAF191B-8229-4C18-8A57-438B9659F551}" destId="{489E51EA-1D75-4DF8-A007-BF23E0D02F26}" srcOrd="1" destOrd="0" presId="urn:microsoft.com/office/officeart/2005/8/layout/list1"/>
    <dgm:cxn modelId="{8116EEC7-A576-4482-B497-B0551422491F}" type="presParOf" srcId="{2AAF191B-8229-4C18-8A57-438B9659F551}" destId="{D1C46E77-8C23-490B-A7EF-05D7D9E36669}" srcOrd="2" destOrd="0" presId="urn:microsoft.com/office/officeart/2005/8/layout/list1"/>
    <dgm:cxn modelId="{20DEF236-0F33-4C3A-A69F-096122DB137E}" type="presParOf" srcId="{2AAF191B-8229-4C18-8A57-438B9659F551}" destId="{0AD6C714-0467-4F9F-AE62-7AC5EF3040E0}" srcOrd="3" destOrd="0" presId="urn:microsoft.com/office/officeart/2005/8/layout/list1"/>
    <dgm:cxn modelId="{7A7A9D84-449A-40E9-A55B-E18EA0819434}" type="presParOf" srcId="{2AAF191B-8229-4C18-8A57-438B9659F551}" destId="{09AB9D48-FE13-42FC-97EB-783513EF718A}" srcOrd="4" destOrd="0" presId="urn:microsoft.com/office/officeart/2005/8/layout/list1"/>
    <dgm:cxn modelId="{CE1BC523-D9E6-4A68-BB20-473389A318A7}" type="presParOf" srcId="{09AB9D48-FE13-42FC-97EB-783513EF718A}" destId="{A922740A-E48A-4FDF-994A-FA539C2D72F9}" srcOrd="0" destOrd="0" presId="urn:microsoft.com/office/officeart/2005/8/layout/list1"/>
    <dgm:cxn modelId="{C0EB0499-C6FB-4327-91D5-CEF6C898A394}" type="presParOf" srcId="{09AB9D48-FE13-42FC-97EB-783513EF718A}" destId="{EFE86115-27BF-4024-8DB1-6EA637FFBB82}" srcOrd="1" destOrd="0" presId="urn:microsoft.com/office/officeart/2005/8/layout/list1"/>
    <dgm:cxn modelId="{4AB81EB4-691B-476F-BCEB-3C4E553870E9}" type="presParOf" srcId="{2AAF191B-8229-4C18-8A57-438B9659F551}" destId="{B175EF47-6951-418A-B888-CCDC199EA2D9}" srcOrd="5" destOrd="0" presId="urn:microsoft.com/office/officeart/2005/8/layout/list1"/>
    <dgm:cxn modelId="{68FFFAA1-BF33-42A3-9B74-579F60070720}" type="presParOf" srcId="{2AAF191B-8229-4C18-8A57-438B9659F551}" destId="{8299369F-2BF2-4DE3-8396-410CAA04ED6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45B14-147E-45F2-B3F6-27D7126732EB}">
      <dsp:nvSpPr>
        <dsp:cNvPr id="0" name=""/>
        <dsp:cNvSpPr/>
      </dsp:nvSpPr>
      <dsp:spPr>
        <a:xfrm rot="5400000">
          <a:off x="5009069" y="-2694836"/>
          <a:ext cx="1185853" cy="657831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kern="1200" dirty="0" smtClean="0"/>
            <a:t>2005. évi XVIII. törvény a távhőszolgáltatásról</a:t>
          </a:r>
          <a:endParaRPr lang="hu-HU" sz="1200" b="1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kern="1200" dirty="0" smtClean="0"/>
            <a:t>2015. évi LVII. törvény az energiahatékonyságról</a:t>
          </a:r>
          <a:endParaRPr lang="hu-HU" sz="1200" b="1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i="0" kern="1200" dirty="0" smtClean="0"/>
            <a:t>158/2016. (VI. 13.) Korm. rendelet az Európai Unió vagy más nemzetközi szervezet felé vállalt kötelezettséggel összefüggő, a 2014–2020 programozási időszakban a Kormány által a nemzeti fejlesztési miniszter hatáskörébe utalt, a </a:t>
          </a:r>
          <a:r>
            <a:rPr lang="hu-HU" sz="1200" b="1" i="0" kern="1200" dirty="0" err="1" smtClean="0"/>
            <a:t>távhőszolgáltató</a:t>
          </a:r>
          <a:r>
            <a:rPr lang="hu-HU" sz="1200" b="1" i="0" kern="1200" dirty="0" smtClean="0"/>
            <a:t> szektort érintő, energiahatékonyság növelésére és a megújuló energiaforrások alkalmazására irányuló beruházások megvalósításáról</a:t>
          </a:r>
          <a:endParaRPr lang="hu-HU" sz="1200" b="1" kern="1200" dirty="0"/>
        </a:p>
      </dsp:txBody>
      <dsp:txXfrm rot="-5400000">
        <a:off x="2312838" y="59284"/>
        <a:ext cx="6520427" cy="1070075"/>
      </dsp:txXfrm>
    </dsp:sp>
    <dsp:sp modelId="{7B72EA94-A3D4-4FCC-B5EF-4385C578FEAC}">
      <dsp:nvSpPr>
        <dsp:cNvPr id="0" name=""/>
        <dsp:cNvSpPr/>
      </dsp:nvSpPr>
      <dsp:spPr>
        <a:xfrm>
          <a:off x="1325" y="267041"/>
          <a:ext cx="2311511" cy="6545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Távfűtés</a:t>
          </a:r>
          <a:endParaRPr lang="hu-HU" sz="1900" kern="1200" dirty="0"/>
        </a:p>
      </dsp:txBody>
      <dsp:txXfrm>
        <a:off x="33278" y="298994"/>
        <a:ext cx="2247605" cy="590655"/>
      </dsp:txXfrm>
    </dsp:sp>
    <dsp:sp modelId="{081DB99E-3528-438A-82C4-C4F51E3D9C66}">
      <dsp:nvSpPr>
        <dsp:cNvPr id="0" name=""/>
        <dsp:cNvSpPr/>
      </dsp:nvSpPr>
      <dsp:spPr>
        <a:xfrm rot="5400000">
          <a:off x="5009069" y="-1434867"/>
          <a:ext cx="1185853" cy="657831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kern="1200" dirty="0" smtClean="0"/>
            <a:t>2008. XL. törvény a földgázellátásról</a:t>
          </a:r>
          <a:endParaRPr lang="hu-HU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i="0" kern="1200" dirty="0" smtClean="0"/>
            <a:t>2006. évi XXVI. törvény a földgáz biztonsági készletezéséről</a:t>
          </a:r>
          <a:endParaRPr lang="hu-HU" sz="1200" b="1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i="0" kern="1200" dirty="0" smtClean="0"/>
            <a:t>65/2009. (XII. 1.) Korm. Rendelet a földgázvételezés korlátozásáról, a földgáz biztonsági készlet felhasználásáról, valamint a földgázellátási válsághelyzet esetén szükséges egyéb intézkedésekről</a:t>
          </a:r>
          <a:endParaRPr lang="hu-HU" sz="1200" i="0" kern="1200" dirty="0"/>
        </a:p>
      </dsp:txBody>
      <dsp:txXfrm rot="-5400000">
        <a:off x="2312838" y="1319253"/>
        <a:ext cx="6520427" cy="1070075"/>
      </dsp:txXfrm>
    </dsp:sp>
    <dsp:sp modelId="{34C4ADA9-8B5A-4C99-869D-A3315CB17331}">
      <dsp:nvSpPr>
        <dsp:cNvPr id="0" name=""/>
        <dsp:cNvSpPr/>
      </dsp:nvSpPr>
      <dsp:spPr>
        <a:xfrm>
          <a:off x="1325" y="1527010"/>
          <a:ext cx="2311511" cy="65456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Földgáz</a:t>
          </a:r>
          <a:endParaRPr lang="hu-HU" sz="1900" kern="1200" dirty="0"/>
        </a:p>
      </dsp:txBody>
      <dsp:txXfrm>
        <a:off x="33278" y="1558963"/>
        <a:ext cx="2247605" cy="590655"/>
      </dsp:txXfrm>
    </dsp:sp>
    <dsp:sp modelId="{5DAD7C0A-0857-4D5A-8400-5FFEFF8A61F8}">
      <dsp:nvSpPr>
        <dsp:cNvPr id="0" name=""/>
        <dsp:cNvSpPr/>
      </dsp:nvSpPr>
      <dsp:spPr>
        <a:xfrm rot="5400000">
          <a:off x="5009069" y="-174897"/>
          <a:ext cx="1185853" cy="657831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kern="1200" dirty="0" smtClean="0"/>
            <a:t>2007. évi LXXXVI. törvény a villamos energiáról</a:t>
          </a:r>
          <a:endParaRPr lang="hu-HU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kern="1200" dirty="0" smtClean="0"/>
            <a:t>273/2007. (X. 19.) Korm. rendelet a villamos energiáról szóló 2007. évi LXXXVI. törvény egyes rendelkezéseinek végrehajtásáról</a:t>
          </a:r>
          <a:endParaRPr lang="hu-HU" sz="1200" kern="1200" dirty="0"/>
        </a:p>
      </dsp:txBody>
      <dsp:txXfrm rot="-5400000">
        <a:off x="2312838" y="2579223"/>
        <a:ext cx="6520427" cy="1070075"/>
      </dsp:txXfrm>
    </dsp:sp>
    <dsp:sp modelId="{FB9B7505-B24E-4D71-A40F-25F84AA7A463}">
      <dsp:nvSpPr>
        <dsp:cNvPr id="0" name=""/>
        <dsp:cNvSpPr/>
      </dsp:nvSpPr>
      <dsp:spPr>
        <a:xfrm>
          <a:off x="1325" y="2786979"/>
          <a:ext cx="2311511" cy="65456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Villamos energia</a:t>
          </a:r>
          <a:endParaRPr lang="hu-HU" sz="1900" kern="1200" dirty="0"/>
        </a:p>
      </dsp:txBody>
      <dsp:txXfrm>
        <a:off x="33278" y="2818932"/>
        <a:ext cx="2247605" cy="590655"/>
      </dsp:txXfrm>
    </dsp:sp>
    <dsp:sp modelId="{C640BC03-B44A-4F9D-89EA-9AD58297000A}">
      <dsp:nvSpPr>
        <dsp:cNvPr id="0" name=""/>
        <dsp:cNvSpPr/>
      </dsp:nvSpPr>
      <dsp:spPr>
        <a:xfrm rot="5400000">
          <a:off x="5009069" y="1085071"/>
          <a:ext cx="1185853" cy="657831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kern="1200" dirty="0" smtClean="0"/>
            <a:t>2015. évi LVII. törvény az energiahatékonyságról</a:t>
          </a:r>
          <a:endParaRPr lang="hu-HU" sz="1200" i="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i="0" kern="1200" dirty="0" smtClean="0"/>
            <a:t>2010. évi CXVII. törvény a megújuló energia közlekedési célú felhasználásának előmozdításáról és a közlekedésben felhasznált energia üvegházhatású gázkibocsátásának csökkentéséről</a:t>
          </a:r>
          <a:endParaRPr lang="hu-HU" sz="1200" i="0" kern="1200" dirty="0"/>
        </a:p>
      </dsp:txBody>
      <dsp:txXfrm rot="-5400000">
        <a:off x="2312838" y="3839192"/>
        <a:ext cx="6520427" cy="1070075"/>
      </dsp:txXfrm>
    </dsp:sp>
    <dsp:sp modelId="{2C3BB2B3-8891-4E69-91EB-585B187A1BCC}">
      <dsp:nvSpPr>
        <dsp:cNvPr id="0" name=""/>
        <dsp:cNvSpPr/>
      </dsp:nvSpPr>
      <dsp:spPr>
        <a:xfrm>
          <a:off x="1325" y="4046949"/>
          <a:ext cx="2311511" cy="65456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Megújuló energiaforrások</a:t>
          </a:r>
          <a:endParaRPr lang="hu-HU" sz="1900" kern="1200" dirty="0"/>
        </a:p>
      </dsp:txBody>
      <dsp:txXfrm>
        <a:off x="33278" y="4078902"/>
        <a:ext cx="2247605" cy="590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92AFB-6E39-4D89-A46B-89438E37F9C8}">
      <dsp:nvSpPr>
        <dsp:cNvPr id="0" name=""/>
        <dsp:cNvSpPr/>
      </dsp:nvSpPr>
      <dsp:spPr>
        <a:xfrm>
          <a:off x="1247" y="241322"/>
          <a:ext cx="3045650" cy="1274851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latin typeface="+mj-lt"/>
            </a:rPr>
            <a:t>Versenyképesség</a:t>
          </a:r>
          <a:endParaRPr lang="hu-HU" sz="1800" kern="1200" dirty="0"/>
        </a:p>
      </dsp:txBody>
      <dsp:txXfrm>
        <a:off x="638673" y="241322"/>
        <a:ext cx="1770799" cy="1274851"/>
      </dsp:txXfrm>
    </dsp:sp>
    <dsp:sp modelId="{46318BD2-E262-4734-BF46-FF4BDDDDB161}">
      <dsp:nvSpPr>
        <dsp:cNvPr id="0" name=""/>
        <dsp:cNvSpPr/>
      </dsp:nvSpPr>
      <dsp:spPr>
        <a:xfrm>
          <a:off x="2728185" y="241322"/>
          <a:ext cx="3187127" cy="1274851"/>
        </a:xfrm>
        <a:prstGeom prst="chevron">
          <a:avLst/>
        </a:prstGeom>
        <a:solidFill>
          <a:schemeClr val="accent3">
            <a:shade val="80000"/>
            <a:hueOff val="109454"/>
            <a:satOff val="-716"/>
            <a:lumOff val="122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latin typeface="+mj-lt"/>
            </a:rPr>
            <a:t>Fenntarthatóság</a:t>
          </a:r>
          <a:endParaRPr lang="hu-HU" sz="1800" kern="1200" dirty="0"/>
        </a:p>
      </dsp:txBody>
      <dsp:txXfrm>
        <a:off x="3365611" y="241322"/>
        <a:ext cx="1912276" cy="1274851"/>
      </dsp:txXfrm>
    </dsp:sp>
    <dsp:sp modelId="{4CBEFD05-B2B8-4E58-B969-5B461491D961}">
      <dsp:nvSpPr>
        <dsp:cNvPr id="0" name=""/>
        <dsp:cNvSpPr/>
      </dsp:nvSpPr>
      <dsp:spPr>
        <a:xfrm>
          <a:off x="5596600" y="241322"/>
          <a:ext cx="3187127" cy="1274851"/>
        </a:xfrm>
        <a:prstGeom prst="chevron">
          <a:avLst/>
        </a:prstGeom>
        <a:solidFill>
          <a:schemeClr val="accent3">
            <a:shade val="80000"/>
            <a:hueOff val="218909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latin typeface="+mj-lt"/>
            </a:rPr>
            <a:t>Biztonság</a:t>
          </a:r>
          <a:endParaRPr lang="hu-HU" sz="1800" kern="1200" dirty="0"/>
        </a:p>
      </dsp:txBody>
      <dsp:txXfrm>
        <a:off x="6234026" y="241322"/>
        <a:ext cx="1912276" cy="12748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1A286-41DF-45F8-A0F8-2087C6F6E94D}">
      <dsp:nvSpPr>
        <dsp:cNvPr id="0" name=""/>
        <dsp:cNvSpPr/>
      </dsp:nvSpPr>
      <dsp:spPr>
        <a:xfrm>
          <a:off x="0" y="417776"/>
          <a:ext cx="6600056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8A415-0A00-497F-9734-8DB7E12EA4D0}">
      <dsp:nvSpPr>
        <dsp:cNvPr id="0" name=""/>
        <dsp:cNvSpPr/>
      </dsp:nvSpPr>
      <dsp:spPr>
        <a:xfrm>
          <a:off x="330002" y="63536"/>
          <a:ext cx="4620039" cy="70848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626" tIns="0" rIns="174626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/>
            <a:t>Meghatározó földgáz és kőolajfüggőség</a:t>
          </a:r>
          <a:endParaRPr lang="hu-HU" sz="2400" b="1" kern="1200" dirty="0"/>
        </a:p>
      </dsp:txBody>
      <dsp:txXfrm>
        <a:off x="364587" y="98121"/>
        <a:ext cx="4550869" cy="639310"/>
      </dsp:txXfrm>
    </dsp:sp>
    <dsp:sp modelId="{31D57CB5-AF69-4776-BBD3-2BE23C0D2140}">
      <dsp:nvSpPr>
        <dsp:cNvPr id="0" name=""/>
        <dsp:cNvSpPr/>
      </dsp:nvSpPr>
      <dsp:spPr>
        <a:xfrm>
          <a:off x="0" y="1506416"/>
          <a:ext cx="6600056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180719"/>
              <a:satOff val="-3780"/>
              <a:lumOff val="210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03566-54BB-421C-A888-41C12BAAA31D}">
      <dsp:nvSpPr>
        <dsp:cNvPr id="0" name=""/>
        <dsp:cNvSpPr/>
      </dsp:nvSpPr>
      <dsp:spPr>
        <a:xfrm>
          <a:off x="259507" y="1209810"/>
          <a:ext cx="4620039" cy="708480"/>
        </a:xfrm>
        <a:prstGeom prst="roundRect">
          <a:avLst/>
        </a:prstGeom>
        <a:solidFill>
          <a:schemeClr val="accent1">
            <a:shade val="50000"/>
            <a:hueOff val="180719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626" tIns="0" rIns="174626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/>
            <a:t>Energiaimport-függőség</a:t>
          </a:r>
          <a:endParaRPr lang="hu-HU" sz="2400" b="1" kern="1200" dirty="0"/>
        </a:p>
      </dsp:txBody>
      <dsp:txXfrm>
        <a:off x="294092" y="1244395"/>
        <a:ext cx="4550869" cy="639310"/>
      </dsp:txXfrm>
    </dsp:sp>
    <dsp:sp modelId="{EE53FB3A-98B3-4E60-8F2A-865586EDDEB6}">
      <dsp:nvSpPr>
        <dsp:cNvPr id="0" name=""/>
        <dsp:cNvSpPr/>
      </dsp:nvSpPr>
      <dsp:spPr>
        <a:xfrm>
          <a:off x="0" y="2595056"/>
          <a:ext cx="6600056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361437"/>
              <a:satOff val="-7560"/>
              <a:lumOff val="420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A7D42C-03D4-4741-8D0F-685502D2C263}">
      <dsp:nvSpPr>
        <dsp:cNvPr id="0" name=""/>
        <dsp:cNvSpPr/>
      </dsp:nvSpPr>
      <dsp:spPr>
        <a:xfrm>
          <a:off x="330002" y="2240816"/>
          <a:ext cx="4620039" cy="708480"/>
        </a:xfrm>
        <a:prstGeom prst="roundRect">
          <a:avLst/>
        </a:prstGeom>
        <a:solidFill>
          <a:schemeClr val="accent1">
            <a:shade val="50000"/>
            <a:hueOff val="361437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626" tIns="0" rIns="174626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err="1" smtClean="0"/>
            <a:t>Ellátásbiztonsági</a:t>
          </a:r>
          <a:r>
            <a:rPr lang="hu-HU" sz="2400" b="1" kern="1200" dirty="0" smtClean="0"/>
            <a:t> problémák</a:t>
          </a:r>
          <a:endParaRPr lang="hu-HU" sz="2400" b="1" kern="1200" dirty="0"/>
        </a:p>
      </dsp:txBody>
      <dsp:txXfrm>
        <a:off x="364587" y="2275401"/>
        <a:ext cx="4550869" cy="639310"/>
      </dsp:txXfrm>
    </dsp:sp>
    <dsp:sp modelId="{D7A5358D-005B-4586-9BFA-3830554F2FDF}">
      <dsp:nvSpPr>
        <dsp:cNvPr id="0" name=""/>
        <dsp:cNvSpPr/>
      </dsp:nvSpPr>
      <dsp:spPr>
        <a:xfrm>
          <a:off x="0" y="3683696"/>
          <a:ext cx="6600056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180719"/>
              <a:satOff val="-3780"/>
              <a:lumOff val="210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84E57-59CA-42E9-8452-91DE99D8B9EE}">
      <dsp:nvSpPr>
        <dsp:cNvPr id="0" name=""/>
        <dsp:cNvSpPr/>
      </dsp:nvSpPr>
      <dsp:spPr>
        <a:xfrm>
          <a:off x="330002" y="3329456"/>
          <a:ext cx="4620039" cy="708480"/>
        </a:xfrm>
        <a:prstGeom prst="roundRect">
          <a:avLst/>
        </a:prstGeom>
        <a:solidFill>
          <a:schemeClr val="accent1">
            <a:shade val="50000"/>
            <a:hueOff val="180719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626" tIns="0" rIns="174626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err="1" smtClean="0"/>
            <a:t>Éghajlatváltozási</a:t>
          </a:r>
          <a:r>
            <a:rPr lang="hu-HU" sz="2400" b="1" kern="1200" dirty="0" smtClean="0"/>
            <a:t> tendenciák és levegőszennyezettség</a:t>
          </a:r>
          <a:endParaRPr lang="hu-HU" sz="2400" b="1" kern="1200" dirty="0"/>
        </a:p>
      </dsp:txBody>
      <dsp:txXfrm>
        <a:off x="364587" y="3364041"/>
        <a:ext cx="4550869" cy="639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5E3A8-0C57-408C-A681-4C123E48BE31}">
      <dsp:nvSpPr>
        <dsp:cNvPr id="0" name=""/>
        <dsp:cNvSpPr/>
      </dsp:nvSpPr>
      <dsp:spPr>
        <a:xfrm>
          <a:off x="0" y="269113"/>
          <a:ext cx="8136904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514" tIns="249936" rIns="63151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Közös szabályokat vezet be a f</a:t>
          </a:r>
          <a:r>
            <a:rPr lang="hu-HU" sz="1200" b="0" i="0" kern="1200" dirty="0" smtClean="0"/>
            <a:t>öldgáz szállítására, elosztására, ellátására és tárolására vonatkozóan.</a:t>
          </a:r>
          <a:endParaRPr lang="hu-H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0" i="0" kern="1200" dirty="0" smtClean="0"/>
            <a:t>Az irányelv hatálya a földgázra, a cseppfolyósított földgázra (LNG), a biogázra és a biomasszából származó gázra terjed ki.</a:t>
          </a:r>
          <a:endParaRPr lang="hu-HU" sz="1200" kern="1200" dirty="0"/>
        </a:p>
      </dsp:txBody>
      <dsp:txXfrm>
        <a:off x="0" y="269113"/>
        <a:ext cx="8136904" cy="850500"/>
      </dsp:txXfrm>
    </dsp:sp>
    <dsp:sp modelId="{567B1CD3-DAAE-439A-BA2B-6DA1752D57A1}">
      <dsp:nvSpPr>
        <dsp:cNvPr id="0" name=""/>
        <dsp:cNvSpPr/>
      </dsp:nvSpPr>
      <dsp:spPr>
        <a:xfrm>
          <a:off x="406845" y="91993"/>
          <a:ext cx="569583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/>
            <a:t>2009/73/EK irányelv – „Földgázirányelv” </a:t>
          </a:r>
          <a:endParaRPr lang="hu-HU" sz="1200" b="1" kern="1200" dirty="0"/>
        </a:p>
      </dsp:txBody>
      <dsp:txXfrm>
        <a:off x="424138" y="109286"/>
        <a:ext cx="5661246" cy="319654"/>
      </dsp:txXfrm>
    </dsp:sp>
    <dsp:sp modelId="{F15795BC-FE92-469F-8AE0-F2552D26FCDF}">
      <dsp:nvSpPr>
        <dsp:cNvPr id="0" name=""/>
        <dsp:cNvSpPr/>
      </dsp:nvSpPr>
      <dsp:spPr>
        <a:xfrm>
          <a:off x="0" y="1361533"/>
          <a:ext cx="8136904" cy="1152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514" tIns="249936" rIns="631514" bIns="85344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0" i="0" kern="1200" dirty="0" smtClean="0"/>
            <a:t>Az EU energiabiztonságának növelése érdekében </a:t>
          </a:r>
          <a:r>
            <a:rPr lang="hu-HU" sz="1200" kern="1200" dirty="0" smtClean="0"/>
            <a:t>előírja a tagállamok számára, hogy tartsanak fenn olajtartalékokat.</a:t>
          </a:r>
          <a:endParaRPr lang="hu-HU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A kötelező olajtartalék mértéke attól függ, hogy melyik jelenti a nagyobb mennyiséget: vagy 90 nap átlagos napi nettó  importnak vagy 61 nap átlagos napi belföldi fogyasztásnak megfelelő minimális olajtartalék szükséges.</a:t>
          </a:r>
          <a:endParaRPr lang="hu-HU" sz="1200" kern="1200" dirty="0"/>
        </a:p>
      </dsp:txBody>
      <dsp:txXfrm>
        <a:off x="0" y="1361533"/>
        <a:ext cx="8136904" cy="1152900"/>
      </dsp:txXfrm>
    </dsp:sp>
    <dsp:sp modelId="{BE3CF6CD-82F9-4F9C-819E-E5499EBD8E38}">
      <dsp:nvSpPr>
        <dsp:cNvPr id="0" name=""/>
        <dsp:cNvSpPr/>
      </dsp:nvSpPr>
      <dsp:spPr>
        <a:xfrm>
          <a:off x="406845" y="1184413"/>
          <a:ext cx="569583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/>
            <a:t>994/2010/EU rendelet </a:t>
          </a:r>
          <a:r>
            <a:rPr lang="hu-HU" sz="1200" b="1" i="0" kern="1200" dirty="0" smtClean="0"/>
            <a:t>a földgázellátás biztonságáról</a:t>
          </a:r>
          <a:endParaRPr lang="hu-HU" sz="1200" kern="1200" dirty="0"/>
        </a:p>
      </dsp:txBody>
      <dsp:txXfrm>
        <a:off x="424138" y="1201706"/>
        <a:ext cx="5661246" cy="319654"/>
      </dsp:txXfrm>
    </dsp:sp>
    <dsp:sp modelId="{592CCCFC-05F3-42D1-ACA0-F6D14465BB81}">
      <dsp:nvSpPr>
        <dsp:cNvPr id="0" name=""/>
        <dsp:cNvSpPr/>
      </dsp:nvSpPr>
      <dsp:spPr>
        <a:xfrm>
          <a:off x="0" y="2756354"/>
          <a:ext cx="8136904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514" tIns="249936" rIns="631514" bIns="85344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Az ukrajnai válság hatására döntöttek a rendelet kiadásáról.</a:t>
          </a:r>
          <a:endParaRPr lang="hu-HU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Fő célja a regionális együttműködés megerősítése annak értekében, hogy </a:t>
          </a:r>
          <a:r>
            <a:rPr lang="hu-HU" sz="1200" b="0" i="0" kern="1200" dirty="0" smtClean="0"/>
            <a:t>az esetleges ellátási zavarokat hatékonyan ki lehessen védeni és a háztartások és más kiszolgáltatott fogyasztók ellátása folyamatosan biztosítva lehessen.</a:t>
          </a:r>
          <a:endParaRPr lang="hu-HU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Bevezet egy szolidaritási mechanizmust: </a:t>
          </a:r>
          <a:r>
            <a:rPr lang="hu-HU" sz="1200" b="0" i="0" kern="1200" dirty="0" smtClean="0"/>
            <a:t>a legkiszolgáltatottabb fogyasztók folyamatos gázellátásnak biztosítása érdekében </a:t>
          </a:r>
          <a:r>
            <a:rPr lang="hu-HU" sz="1200" kern="1200" dirty="0" smtClean="0"/>
            <a:t>a tagállamoknak </a:t>
          </a:r>
          <a:r>
            <a:rPr lang="hu-HU" sz="1200" b="0" i="0" kern="1200" dirty="0" smtClean="0"/>
            <a:t>segíteniük kell egymást, még az ellátás súlyos zavarai esetén is.</a:t>
          </a:r>
          <a:endParaRPr lang="hu-HU" sz="1200" kern="1200" dirty="0"/>
        </a:p>
      </dsp:txBody>
      <dsp:txXfrm>
        <a:off x="0" y="2756354"/>
        <a:ext cx="8136904" cy="1360800"/>
      </dsp:txXfrm>
    </dsp:sp>
    <dsp:sp modelId="{52A2314C-9E08-456A-9D27-19546E036C1A}">
      <dsp:nvSpPr>
        <dsp:cNvPr id="0" name=""/>
        <dsp:cNvSpPr/>
      </dsp:nvSpPr>
      <dsp:spPr>
        <a:xfrm>
          <a:off x="406845" y="2579234"/>
          <a:ext cx="569583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/>
            <a:t>2017/1938 /EU rendelet a</a:t>
          </a:r>
          <a:r>
            <a:rPr lang="hu-HU" sz="1200" b="1" i="0" kern="1200" dirty="0" smtClean="0"/>
            <a:t>z EU-n belüli folyamatos földgázellátás biztosításáról</a:t>
          </a:r>
          <a:r>
            <a:rPr lang="hu-HU" sz="1200" b="1" kern="1200" dirty="0" smtClean="0"/>
            <a:t> </a:t>
          </a:r>
          <a:endParaRPr lang="hu-HU" sz="1200" b="1" kern="1200" dirty="0"/>
        </a:p>
      </dsp:txBody>
      <dsp:txXfrm>
        <a:off x="424138" y="2596527"/>
        <a:ext cx="5661246" cy="319654"/>
      </dsp:txXfrm>
    </dsp:sp>
    <dsp:sp modelId="{B5480354-E98F-4A97-A5BF-F4ABBAE6F2FA}">
      <dsp:nvSpPr>
        <dsp:cNvPr id="0" name=""/>
        <dsp:cNvSpPr/>
      </dsp:nvSpPr>
      <dsp:spPr>
        <a:xfrm>
          <a:off x="0" y="4359074"/>
          <a:ext cx="8136904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514" tIns="249936" rIns="631514" bIns="85344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0" i="0" kern="1200" dirty="0" smtClean="0"/>
            <a:t>A földgáz uniós belső piacára vonatkozó szabályokat kiterjesztették a harmadik országokba irányuló, illetve onnan kiinduló földgázvezetékekre is. </a:t>
          </a:r>
          <a:endParaRPr lang="hu-HU" sz="1200" kern="1200" dirty="0"/>
        </a:p>
      </dsp:txBody>
      <dsp:txXfrm>
        <a:off x="0" y="4359074"/>
        <a:ext cx="8136904" cy="661500"/>
      </dsp:txXfrm>
    </dsp:sp>
    <dsp:sp modelId="{42BECCB9-98E9-49F1-9B9C-437D588E01B9}">
      <dsp:nvSpPr>
        <dsp:cNvPr id="0" name=""/>
        <dsp:cNvSpPr/>
      </dsp:nvSpPr>
      <dsp:spPr>
        <a:xfrm>
          <a:off x="406845" y="4181954"/>
          <a:ext cx="569583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/>
            <a:t>2019. április – a Földgázirányelv módosítása</a:t>
          </a:r>
          <a:endParaRPr lang="hu-HU" sz="1200" b="1" kern="1200" dirty="0"/>
        </a:p>
      </dsp:txBody>
      <dsp:txXfrm>
        <a:off x="424138" y="4199247"/>
        <a:ext cx="5661246" cy="3196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46E77-8C23-490B-A7EF-05D7D9E36669}">
      <dsp:nvSpPr>
        <dsp:cNvPr id="0" name=""/>
        <dsp:cNvSpPr/>
      </dsp:nvSpPr>
      <dsp:spPr>
        <a:xfrm>
          <a:off x="0" y="515279"/>
          <a:ext cx="7848872" cy="231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160" tIns="333248" rIns="609160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A rendelet </a:t>
          </a:r>
          <a:r>
            <a:rPr lang="hu-HU" sz="1600" b="0" i="0" kern="1200" dirty="0" smtClean="0"/>
            <a:t>az ún. </a:t>
          </a:r>
          <a:r>
            <a:rPr lang="hu-HU" sz="1600" b="1" i="0" kern="1200" dirty="0" smtClean="0"/>
            <a:t>„Tiszta energia minden európainak” </a:t>
          </a:r>
          <a:r>
            <a:rPr lang="hu-HU" sz="1600" b="0" i="0" kern="1200" dirty="0" smtClean="0"/>
            <a:t>elnevezésű csomag része.</a:t>
          </a:r>
          <a:endParaRPr lang="hu-H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Fő céljai:</a:t>
          </a:r>
          <a:endParaRPr lang="hu-HU" sz="1600" kern="1200" dirty="0"/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a versenyképesség megőrzése, illetve fokozása, </a:t>
          </a:r>
          <a:endParaRPr lang="hu-HU" sz="1600" kern="1200" dirty="0"/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az uniós </a:t>
          </a:r>
          <a:r>
            <a:rPr lang="hu-HU" sz="1600" b="0" i="0" kern="1200" dirty="0" smtClean="0"/>
            <a:t>energiaágazat széntelenítésének folytatása, </a:t>
          </a:r>
          <a:endParaRPr lang="hu-HU" sz="1600" kern="1200" dirty="0"/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b="0" i="0" kern="1200" dirty="0" smtClean="0"/>
            <a:t>az uniós villamosenergia-kereskedelem területén fennálló akadályok megszüntetése.</a:t>
          </a:r>
          <a:endParaRPr lang="hu-H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A rendelet </a:t>
          </a:r>
          <a:r>
            <a:rPr lang="hu-HU" sz="1600" b="1" kern="1200" dirty="0" smtClean="0"/>
            <a:t>2020. január 1-től </a:t>
          </a:r>
          <a:r>
            <a:rPr lang="hu-HU" sz="1600" kern="1200" dirty="0" smtClean="0"/>
            <a:t>hatályos.</a:t>
          </a:r>
          <a:endParaRPr lang="hu-HU" sz="1600" kern="1200" dirty="0"/>
        </a:p>
      </dsp:txBody>
      <dsp:txXfrm>
        <a:off x="0" y="515279"/>
        <a:ext cx="7848872" cy="2318400"/>
      </dsp:txXfrm>
    </dsp:sp>
    <dsp:sp modelId="{2EA78A44-2C55-421B-88A7-532FF48F70CA}">
      <dsp:nvSpPr>
        <dsp:cNvPr id="0" name=""/>
        <dsp:cNvSpPr/>
      </dsp:nvSpPr>
      <dsp:spPr>
        <a:xfrm>
          <a:off x="392443" y="279119"/>
          <a:ext cx="5494210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i="0" kern="1200" dirty="0" smtClean="0"/>
            <a:t>2019/943/EU rendelet a villamos energia belső piacáról</a:t>
          </a:r>
          <a:endParaRPr lang="hu-HU" sz="1600" b="1" kern="1200" dirty="0"/>
        </a:p>
      </dsp:txBody>
      <dsp:txXfrm>
        <a:off x="415500" y="302176"/>
        <a:ext cx="5448096" cy="426206"/>
      </dsp:txXfrm>
    </dsp:sp>
    <dsp:sp modelId="{8299369F-2BF2-4DE3-8396-410CAA04ED6E}">
      <dsp:nvSpPr>
        <dsp:cNvPr id="0" name=""/>
        <dsp:cNvSpPr/>
      </dsp:nvSpPr>
      <dsp:spPr>
        <a:xfrm>
          <a:off x="0" y="3156240"/>
          <a:ext cx="7848872" cy="181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160" tIns="333248" rIns="609160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a szénmentesítés és az energiahatékonyság ösztönzése</a:t>
          </a:r>
          <a:endParaRPr lang="hu-H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b="0" i="0" kern="1200" dirty="0" smtClean="0"/>
            <a:t>a kereslet és a kínálat alapján történő árképzés helyett a szabad árképzés lehetővé tétele</a:t>
          </a:r>
          <a:endParaRPr lang="hu-H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a rugalmasabb termelés és a rugalmasabb kereslet támogatása</a:t>
          </a:r>
          <a:endParaRPr lang="hu-H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b="0" i="0" kern="1200" dirty="0" smtClean="0"/>
            <a:t>a fenntartható, biztonságos és alacsony szén-dioxid-kibocsátású energiaforrások, technológiák kidolgozásának, használatának lehetővé tétele</a:t>
          </a:r>
          <a:endParaRPr lang="hu-HU" sz="1600" kern="1200" dirty="0"/>
        </a:p>
      </dsp:txBody>
      <dsp:txXfrm>
        <a:off x="0" y="3156240"/>
        <a:ext cx="7848872" cy="1814400"/>
      </dsp:txXfrm>
    </dsp:sp>
    <dsp:sp modelId="{EFE86115-27BF-4024-8DB1-6EA637FFBB82}">
      <dsp:nvSpPr>
        <dsp:cNvPr id="0" name=""/>
        <dsp:cNvSpPr/>
      </dsp:nvSpPr>
      <dsp:spPr>
        <a:xfrm>
          <a:off x="392443" y="2920080"/>
          <a:ext cx="5494210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A rendelet alapelvei</a:t>
          </a:r>
          <a:endParaRPr lang="hu-HU" sz="1600" b="1" kern="1200" dirty="0"/>
        </a:p>
      </dsp:txBody>
      <dsp:txXfrm>
        <a:off x="415500" y="2943137"/>
        <a:ext cx="544809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7AFDE10-B057-4073-A551-684EE9F7950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828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19FA1-61FC-4C2F-99AE-03A4A272CB1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2736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66C82-E288-49C4-B5EB-21DF4620BC1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7476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AFC4-FA0E-4A2E-8B42-41721765A1E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6808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E550-47E0-4263-94F7-3085B80921B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8186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A704B-509C-4FDA-BFA2-FD8E9843298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87691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D20ED-B299-49C9-9799-4EFDD04EC89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9017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69FEB-8D43-4585-AE1A-394F6C78988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3436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466A9-F6BB-479A-A37E-939744A90C3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4986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FFFA1-5FD4-4939-90B4-629188555E3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8659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98EE0-439A-4347-9D2E-3C1C8A17063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2796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253B2-16C0-41D3-A5F0-BC1FE46CF8B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0912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dirty="0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dirty="0" smtClean="0"/>
              <a:t>Mintaszöveg szerkesztése</a:t>
            </a:r>
          </a:p>
          <a:p>
            <a:pPr lvl="1"/>
            <a:r>
              <a:rPr lang="hu-HU" altLang="hu-HU" dirty="0" smtClean="0"/>
              <a:t>Második szint</a:t>
            </a:r>
          </a:p>
          <a:p>
            <a:pPr lvl="2"/>
            <a:r>
              <a:rPr lang="hu-HU" altLang="hu-HU" dirty="0" smtClean="0"/>
              <a:t>Harmadik szint</a:t>
            </a:r>
          </a:p>
          <a:p>
            <a:pPr lvl="3"/>
            <a:r>
              <a:rPr lang="hu-HU" altLang="hu-HU" dirty="0" smtClean="0"/>
              <a:t>Negyedik szint</a:t>
            </a:r>
          </a:p>
          <a:p>
            <a:pPr lvl="4"/>
            <a:r>
              <a:rPr lang="hu-HU" altLang="hu-HU" dirty="0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4D5A0B7-BBAE-4C25-96B2-04AD5F132AD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clima/sites/clima/files/styles/slider-highlights/public/news/images/2020030402.jpg?itok=k5HKTIW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fmi.gov.hu/letolt/felsoo/stern_jelentes_2006_081030.pdf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statistics-explained/index.php?title=Energy_production_and_imports/hu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heat.org/our-projects/ecoheatcool-european-heating-cooling-market-study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nDNZVbrivM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ius.org/what-is-passive-building/passive-house-principles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entafoldgazrol.hu/ellatasbiztonsag/mi-a-foldgaz/miert-eppen-a-foldgaz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arl.europa.eu/news/hu/headlines/economy/20190328STO33742/unios-gazpiac-uj-szabalyok-a-nem-unios-orszagokbol-erkezo-gazvezetekekre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attler.eu/2018/04/a-magyar-gazhalozatrol/" TargetMode="Externa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statistics-explained/index.php?title=Natural_gas_price_statistics/hu&amp;oldid=469226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statistics-explained/index.php?title=Electricity_price_statistics/hu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mtvsz.hu/dynamic/energiaatlasz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mtvsz.hu/dynamic/energiaatlasz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mtvsz.hu/dynamic/energiaatlasz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statistics-explained/images/b/b5/Renewable_energy_highlight_FP2019-HU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mtvsz.hu/dynamic/energiaatlasz.pd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901700" y="23463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5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846640" cy="3024336"/>
          </a:xfrm>
        </p:spPr>
        <p:txBody>
          <a:bodyPr/>
          <a:lstStyle/>
          <a:p>
            <a:r>
              <a:rPr lang="hu-HU" b="1" dirty="0"/>
              <a:t>Bevezetés az Európai Unió egyes, kiemelt jelentőségű </a:t>
            </a:r>
            <a:r>
              <a:rPr lang="hu-HU" b="1" dirty="0" smtClean="0"/>
              <a:t>szakpolitikáiba</a:t>
            </a:r>
            <a:br>
              <a:rPr lang="hu-HU" b="1" dirty="0" smtClean="0"/>
            </a:br>
            <a:r>
              <a:rPr lang="hu-HU" sz="4000" b="1" dirty="0" smtClean="0"/>
              <a:t/>
            </a:r>
            <a:br>
              <a:rPr lang="hu-HU" sz="4000" b="1" dirty="0" smtClean="0"/>
            </a:br>
            <a:r>
              <a:rPr lang="hu-HU" sz="4000" b="1" dirty="0" smtClean="0"/>
              <a:t>Klíma- és energiapolitika</a:t>
            </a:r>
            <a:endParaRPr lang="hu-HU" sz="4000" b="1" dirty="0"/>
          </a:p>
        </p:txBody>
      </p:sp>
      <p:sp>
        <p:nvSpPr>
          <p:cNvPr id="3" name="Téglalap 2"/>
          <p:cNvSpPr/>
          <p:nvPr/>
        </p:nvSpPr>
        <p:spPr>
          <a:xfrm>
            <a:off x="2286000" y="515545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dirty="0">
                <a:latin typeface="+mj-lt"/>
              </a:rPr>
              <a:t>dr.  Mernyei Ákos</a:t>
            </a:r>
          </a:p>
          <a:p>
            <a:pPr algn="ctr"/>
            <a:r>
              <a:rPr lang="hu-HU" dirty="0" err="1">
                <a:latin typeface="+mj-lt"/>
              </a:rPr>
              <a:t>akos.mernyei</a:t>
            </a:r>
            <a:r>
              <a:rPr lang="hu-HU" dirty="0">
                <a:latin typeface="+mj-lt"/>
              </a:rPr>
              <a:t>@</a:t>
            </a:r>
            <a:r>
              <a:rPr lang="hu-HU" dirty="0" err="1">
                <a:latin typeface="+mj-lt"/>
              </a:rPr>
              <a:t>me.gov.hu</a:t>
            </a:r>
            <a:endParaRPr lang="hu-H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339752" y="533600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latin typeface="+mj-lt"/>
              </a:rPr>
              <a:t>Az éghajlatváltozás ellen küzdelem</a:t>
            </a:r>
            <a:endParaRPr lang="hu-HU" sz="4000" dirty="0">
              <a:latin typeface="+mj-lt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997361" y="5435621"/>
            <a:ext cx="1600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>
                <a:latin typeface="+mj-lt"/>
              </a:rPr>
              <a:t>Forrás: </a:t>
            </a:r>
            <a:r>
              <a:rPr lang="hu-HU" sz="1000" dirty="0">
                <a:latin typeface="+mj-lt"/>
              </a:rPr>
              <a:t>https://</a:t>
            </a:r>
            <a:r>
              <a:rPr lang="hu-HU" sz="1000" dirty="0" smtClean="0">
                <a:latin typeface="+mj-lt"/>
              </a:rPr>
              <a:t>op.europa.eu</a:t>
            </a:r>
            <a:endParaRPr lang="hu-HU" sz="1000" dirty="0">
              <a:latin typeface="+mj-lt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61" y="1701300"/>
            <a:ext cx="6173061" cy="3734321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635896" y="1331968"/>
            <a:ext cx="528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+mj-lt"/>
              </a:rPr>
              <a:t>A légszennyező anyagok forrásai az Unióban</a:t>
            </a:r>
            <a:endParaRPr lang="hu-HU" dirty="0">
              <a:latin typeface="+mj-lt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36844" y="5681842"/>
            <a:ext cx="900715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b="1" dirty="0" smtClean="0">
                <a:latin typeface="+mj-lt"/>
              </a:rPr>
              <a:t>A </a:t>
            </a:r>
            <a:r>
              <a:rPr lang="hu-HU" sz="1400" b="1" dirty="0">
                <a:latin typeface="+mj-lt"/>
              </a:rPr>
              <a:t>lebegő </a:t>
            </a:r>
            <a:r>
              <a:rPr lang="hu-HU" sz="1400" b="1" dirty="0" smtClean="0">
                <a:latin typeface="+mj-lt"/>
              </a:rPr>
              <a:t>részecskéket (PM)</a:t>
            </a:r>
            <a:r>
              <a:rPr lang="hu-HU" sz="1400" dirty="0" smtClean="0">
                <a:latin typeface="+mj-lt"/>
              </a:rPr>
              <a:t> (pl.:</a:t>
            </a:r>
            <a:r>
              <a:rPr lang="hu-HU" sz="1400" dirty="0">
                <a:latin typeface="+mj-lt"/>
              </a:rPr>
              <a:t> tengeri </a:t>
            </a:r>
            <a:r>
              <a:rPr lang="hu-HU" sz="1400" dirty="0" smtClean="0">
                <a:latin typeface="+mj-lt"/>
              </a:rPr>
              <a:t>só, pollen, </a:t>
            </a:r>
            <a:r>
              <a:rPr lang="hu-HU" sz="1400" dirty="0" err="1" smtClean="0">
                <a:latin typeface="+mj-lt"/>
              </a:rPr>
              <a:t>benzo</a:t>
            </a:r>
            <a:r>
              <a:rPr lang="hu-HU" sz="1400" dirty="0" smtClean="0">
                <a:latin typeface="+mj-lt"/>
              </a:rPr>
              <a:t>(a)pirén,  korom) </a:t>
            </a:r>
            <a:r>
              <a:rPr lang="hu-HU" sz="1400" dirty="0">
                <a:latin typeface="+mj-lt"/>
              </a:rPr>
              <a:t>méretüktől függően két csoportba sorolják be: </a:t>
            </a:r>
            <a:r>
              <a:rPr lang="hu-HU" sz="1400" b="1" dirty="0">
                <a:latin typeface="+mj-lt"/>
              </a:rPr>
              <a:t>PM</a:t>
            </a:r>
            <a:r>
              <a:rPr lang="hu-HU" sz="1400" b="1" baseline="-25000" dirty="0">
                <a:latin typeface="+mj-lt"/>
              </a:rPr>
              <a:t>10</a:t>
            </a:r>
            <a:r>
              <a:rPr lang="hu-HU" sz="1400" dirty="0">
                <a:latin typeface="+mj-lt"/>
              </a:rPr>
              <a:t> (durva szemcsék) és </a:t>
            </a:r>
            <a:r>
              <a:rPr lang="hu-HU" sz="1400" b="1" dirty="0">
                <a:latin typeface="+mj-lt"/>
              </a:rPr>
              <a:t>PM</a:t>
            </a:r>
            <a:r>
              <a:rPr lang="hu-HU" sz="1400" b="1" baseline="-25000" dirty="0">
                <a:latin typeface="+mj-lt"/>
              </a:rPr>
              <a:t>2,5</a:t>
            </a:r>
            <a:r>
              <a:rPr lang="hu-HU" sz="1400" dirty="0">
                <a:latin typeface="+mj-lt"/>
              </a:rPr>
              <a:t> (finom szálló por</a:t>
            </a:r>
            <a:r>
              <a:rPr lang="hu-HU" sz="1400" dirty="0" smtClean="0">
                <a:latin typeface="+mj-lt"/>
              </a:rPr>
              <a:t>). </a:t>
            </a:r>
          </a:p>
          <a:p>
            <a:pPr algn="just"/>
            <a:r>
              <a:rPr lang="hu-HU" sz="1400" b="1" dirty="0" smtClean="0">
                <a:latin typeface="+mj-lt"/>
              </a:rPr>
              <a:t>A </a:t>
            </a:r>
            <a:r>
              <a:rPr lang="hu-HU" sz="1400" b="1" dirty="0">
                <a:latin typeface="+mj-lt"/>
              </a:rPr>
              <a:t>nitrogén-dioxid (NO</a:t>
            </a:r>
            <a:r>
              <a:rPr lang="hu-HU" sz="1400" b="1" baseline="-25000" dirty="0">
                <a:latin typeface="+mj-lt"/>
              </a:rPr>
              <a:t>2</a:t>
            </a:r>
            <a:r>
              <a:rPr lang="hu-HU" sz="1400" b="1" dirty="0">
                <a:latin typeface="+mj-lt"/>
              </a:rPr>
              <a:t>)</a:t>
            </a:r>
            <a:r>
              <a:rPr lang="hu-HU" sz="1400" dirty="0">
                <a:latin typeface="+mj-lt"/>
              </a:rPr>
              <a:t> vörösesbarna színű, mérgező gáz, a nitrogén-oxidok (NO</a:t>
            </a:r>
            <a:r>
              <a:rPr lang="hu-HU" sz="1400" baseline="-25000" dirty="0">
                <a:latin typeface="+mj-lt"/>
              </a:rPr>
              <a:t>X)</a:t>
            </a:r>
            <a:r>
              <a:rPr lang="hu-HU" sz="1400" dirty="0">
                <a:latin typeface="+mj-lt"/>
              </a:rPr>
              <a:t> egyike.</a:t>
            </a:r>
          </a:p>
          <a:p>
            <a:pPr algn="just"/>
            <a:r>
              <a:rPr lang="hu-HU" sz="1400" b="1" dirty="0">
                <a:latin typeface="+mj-lt"/>
              </a:rPr>
              <a:t>A kén-dioxid (SO</a:t>
            </a:r>
            <a:r>
              <a:rPr lang="hu-HU" sz="1400" b="1" baseline="-25000" dirty="0">
                <a:latin typeface="+mj-lt"/>
              </a:rPr>
              <a:t>2</a:t>
            </a:r>
            <a:r>
              <a:rPr lang="hu-HU" sz="1400" dirty="0">
                <a:latin typeface="+mj-lt"/>
              </a:rPr>
              <a:t>) színtelen, szúrós szagú, mérgező gáz, a kén-oxidok (SO</a:t>
            </a:r>
            <a:r>
              <a:rPr lang="hu-HU" sz="1400" baseline="-25000" dirty="0">
                <a:latin typeface="+mj-lt"/>
              </a:rPr>
              <a:t>X)</a:t>
            </a:r>
            <a:r>
              <a:rPr lang="hu-HU" sz="1400" dirty="0">
                <a:latin typeface="+mj-lt"/>
              </a:rPr>
              <a:t> egyike.</a:t>
            </a:r>
          </a:p>
          <a:p>
            <a:pPr algn="just"/>
            <a:endParaRPr lang="hu-HU" sz="1900" dirty="0">
              <a:latin typeface="+mj-lt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40044" y="2132856"/>
            <a:ext cx="23762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+mj-lt"/>
              </a:rPr>
              <a:t>Üvegházhatású gáznak minősül</a:t>
            </a:r>
            <a:r>
              <a:rPr lang="hu-HU" sz="2000" dirty="0" smtClean="0">
                <a:latin typeface="+mj-lt"/>
              </a:rPr>
              <a:t>: a szén-dioxid, a metán, a </a:t>
            </a:r>
            <a:r>
              <a:rPr lang="hu-HU" sz="2000" dirty="0" err="1" smtClean="0">
                <a:latin typeface="+mj-lt"/>
              </a:rPr>
              <a:t>dinitrogén-oxid</a:t>
            </a:r>
            <a:r>
              <a:rPr lang="hu-HU" sz="2000" dirty="0" smtClean="0">
                <a:latin typeface="+mj-lt"/>
              </a:rPr>
              <a:t>, </a:t>
            </a:r>
            <a:r>
              <a:rPr lang="hu-HU" sz="2000" dirty="0" err="1" smtClean="0">
                <a:latin typeface="+mj-lt"/>
              </a:rPr>
              <a:t>a</a:t>
            </a:r>
            <a:r>
              <a:rPr lang="hu-HU" sz="2000" dirty="0" smtClean="0">
                <a:latin typeface="+mj-lt"/>
              </a:rPr>
              <a:t> fluorozott szénhidrogének, a </a:t>
            </a:r>
            <a:r>
              <a:rPr lang="hu-HU" sz="2000" dirty="0" err="1" smtClean="0">
                <a:latin typeface="+mj-lt"/>
              </a:rPr>
              <a:t>perfluorkarbonok</a:t>
            </a:r>
            <a:r>
              <a:rPr lang="hu-HU" sz="2000" dirty="0">
                <a:latin typeface="+mj-lt"/>
              </a:rPr>
              <a:t> </a:t>
            </a:r>
            <a:r>
              <a:rPr lang="hu-HU" sz="2000" dirty="0" smtClean="0">
                <a:latin typeface="+mj-lt"/>
              </a:rPr>
              <a:t>és </a:t>
            </a:r>
            <a:r>
              <a:rPr lang="hu-HU" sz="2000" dirty="0" err="1" smtClean="0">
                <a:latin typeface="+mj-lt"/>
              </a:rPr>
              <a:t>kén-hexafluorid</a:t>
            </a:r>
            <a:r>
              <a:rPr lang="hu-HU" sz="2000" dirty="0" smtClean="0">
                <a:latin typeface="+mj-lt"/>
              </a:rPr>
              <a:t>.</a:t>
            </a: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87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339752" y="461120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latin typeface="+mj-lt"/>
              </a:rPr>
              <a:t>Az éghajlatváltozás ellen küzdelem</a:t>
            </a:r>
            <a:endParaRPr lang="hu-HU" sz="4000" dirty="0">
              <a:latin typeface="+mj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640" y="1369062"/>
            <a:ext cx="5735389" cy="553262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494058" y="6401112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Forrás: </a:t>
            </a:r>
            <a:r>
              <a:rPr lang="hu-HU" sz="1000" dirty="0"/>
              <a:t>https://</a:t>
            </a:r>
            <a:r>
              <a:rPr lang="hu-HU" sz="1000" dirty="0" smtClean="0"/>
              <a:t>www.europarl.europa.eu</a:t>
            </a:r>
            <a:endParaRPr lang="hu-HU" sz="1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0" y="1377609"/>
            <a:ext cx="338364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900" dirty="0">
                <a:latin typeface="+mj-lt"/>
              </a:rPr>
              <a:t>Az Unió az 1990-es szinthez képest 2018-ra </a:t>
            </a:r>
            <a:r>
              <a:rPr lang="hu-HU" sz="1900" b="1" dirty="0">
                <a:latin typeface="+mj-lt"/>
              </a:rPr>
              <a:t>23%-kal csökkentette </a:t>
            </a:r>
            <a:r>
              <a:rPr lang="hu-HU" sz="1900" dirty="0">
                <a:latin typeface="+mj-lt"/>
              </a:rPr>
              <a:t>az üvegházhatást okozó gázok kibocsátását, és vállalta, hogy 2030-ra </a:t>
            </a:r>
            <a:r>
              <a:rPr lang="hu-HU" sz="1900" b="1" dirty="0">
                <a:latin typeface="+mj-lt"/>
              </a:rPr>
              <a:t>40%-os csökkentést</a:t>
            </a:r>
            <a:r>
              <a:rPr lang="hu-HU" sz="1900" dirty="0">
                <a:latin typeface="+mj-lt"/>
              </a:rPr>
              <a:t> ér el.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900" dirty="0">
                <a:latin typeface="+mj-lt"/>
              </a:rPr>
              <a:t>Az Európai Bizottság 2019 </a:t>
            </a:r>
            <a:r>
              <a:rPr lang="hu-HU" sz="1900">
                <a:latin typeface="+mj-lt"/>
              </a:rPr>
              <a:t>decemberében </a:t>
            </a:r>
            <a:r>
              <a:rPr lang="hu-HU" sz="1900" smtClean="0">
                <a:latin typeface="+mj-lt"/>
              </a:rPr>
              <a:t>előterjesztette </a:t>
            </a:r>
            <a:r>
              <a:rPr lang="hu-HU" sz="1900" dirty="0">
                <a:latin typeface="+mj-lt"/>
              </a:rPr>
              <a:t>a „</a:t>
            </a:r>
            <a:r>
              <a:rPr lang="hu-HU" sz="1900" b="1" dirty="0">
                <a:latin typeface="+mj-lt"/>
              </a:rPr>
              <a:t>European </a:t>
            </a:r>
            <a:r>
              <a:rPr lang="hu-HU" sz="1900" b="1" dirty="0" err="1">
                <a:latin typeface="+mj-lt"/>
              </a:rPr>
              <a:t>Green</a:t>
            </a:r>
            <a:r>
              <a:rPr lang="hu-HU" sz="1900" b="1" dirty="0">
                <a:latin typeface="+mj-lt"/>
              </a:rPr>
              <a:t> </a:t>
            </a:r>
            <a:r>
              <a:rPr lang="hu-HU" sz="1900" b="1" dirty="0" err="1">
                <a:latin typeface="+mj-lt"/>
              </a:rPr>
              <a:t>Deal</a:t>
            </a:r>
            <a:r>
              <a:rPr lang="hu-HU" sz="1900" dirty="0">
                <a:latin typeface="+mj-lt"/>
              </a:rPr>
              <a:t>” intézkedéscsomagot. Ennek célja, hogy </a:t>
            </a:r>
            <a:r>
              <a:rPr lang="hu-HU" sz="1900">
                <a:latin typeface="+mj-lt"/>
              </a:rPr>
              <a:t>2030-ig </a:t>
            </a:r>
            <a:r>
              <a:rPr lang="hu-HU" sz="1900" dirty="0">
                <a:latin typeface="+mj-lt"/>
              </a:rPr>
              <a:t>fokozza</a:t>
            </a:r>
            <a:r>
              <a:rPr lang="hu-HU" sz="1900">
                <a:latin typeface="+mj-lt"/>
              </a:rPr>
              <a:t> az üvegházhatású </a:t>
            </a:r>
            <a:r>
              <a:rPr lang="hu-HU" sz="1900" dirty="0">
                <a:latin typeface="+mj-lt"/>
              </a:rPr>
              <a:t>gázok kibocsátásának </a:t>
            </a:r>
            <a:r>
              <a:rPr lang="hu-HU" sz="1900">
                <a:latin typeface="+mj-lt"/>
              </a:rPr>
              <a:t>csökkentését </a:t>
            </a:r>
            <a:r>
              <a:rPr lang="hu-HU" sz="1900" smtClean="0">
                <a:latin typeface="+mj-lt"/>
              </a:rPr>
              <a:t>és </a:t>
            </a:r>
            <a:r>
              <a:rPr lang="hu-HU" sz="1900" b="1" dirty="0">
                <a:latin typeface="+mj-lt"/>
              </a:rPr>
              <a:t>2050-ig </a:t>
            </a:r>
            <a:r>
              <a:rPr lang="hu-HU" sz="1900" b="1" dirty="0" err="1">
                <a:latin typeface="+mj-lt"/>
              </a:rPr>
              <a:t>dekarbonizálja</a:t>
            </a:r>
            <a:r>
              <a:rPr lang="hu-HU" sz="1900" b="1" dirty="0">
                <a:latin typeface="+mj-lt"/>
              </a:rPr>
              <a:t> az EU gazdaságát</a:t>
            </a:r>
            <a:r>
              <a:rPr lang="hu-HU" sz="19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3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55776" y="516616"/>
            <a:ext cx="6298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+mj-lt"/>
              </a:rPr>
              <a:t>A </a:t>
            </a:r>
            <a:r>
              <a:rPr lang="hu-HU" sz="3200" b="1" dirty="0" err="1" smtClean="0">
                <a:latin typeface="+mj-lt"/>
              </a:rPr>
              <a:t>Green</a:t>
            </a:r>
            <a:r>
              <a:rPr lang="hu-HU" sz="3200" b="1" dirty="0" smtClean="0">
                <a:latin typeface="+mj-lt"/>
              </a:rPr>
              <a:t> </a:t>
            </a:r>
            <a:r>
              <a:rPr lang="hu-HU" sz="3200" b="1" dirty="0" err="1" smtClean="0">
                <a:latin typeface="+mj-lt"/>
              </a:rPr>
              <a:t>Deal</a:t>
            </a:r>
            <a:r>
              <a:rPr lang="hu-HU" sz="3200" b="1" dirty="0" smtClean="0">
                <a:latin typeface="+mj-lt"/>
              </a:rPr>
              <a:t> alapja</a:t>
            </a:r>
            <a:endParaRPr lang="hu-HU" sz="3200" dirty="0">
              <a:latin typeface="+mj-lt"/>
            </a:endParaRPr>
          </a:p>
          <a:p>
            <a:endParaRPr lang="hu-HU" sz="3200" dirty="0">
              <a:latin typeface="+mj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52" y="3223652"/>
            <a:ext cx="4291364" cy="2860909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6761146" y="6055676"/>
            <a:ext cx="244827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1000" dirty="0" smtClean="0"/>
              <a:t>Forrás: </a:t>
            </a:r>
            <a:r>
              <a:rPr lang="hu-HU" sz="1000" dirty="0">
                <a:hlinkClick r:id="rId3"/>
              </a:rPr>
              <a:t>https://ec.europa.eu/clima/sites/clima/files/styles/slider-highlights/public/news/images/2020030402.jpg?itok=k5HKTIWl</a:t>
            </a:r>
            <a:endParaRPr lang="hu-HU" sz="1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251520" y="1340768"/>
            <a:ext cx="87482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A Bizottság a </a:t>
            </a:r>
            <a:r>
              <a:rPr lang="hu-HU" dirty="0" err="1">
                <a:latin typeface="+mj-lt"/>
              </a:rPr>
              <a:t>Green</a:t>
            </a:r>
            <a:r>
              <a:rPr lang="hu-HU" dirty="0">
                <a:latin typeface="+mj-lt"/>
              </a:rPr>
              <a:t> </a:t>
            </a:r>
            <a:r>
              <a:rPr lang="hu-HU" dirty="0" err="1">
                <a:latin typeface="+mj-lt"/>
              </a:rPr>
              <a:t>Deal</a:t>
            </a:r>
            <a:r>
              <a:rPr lang="hu-HU" dirty="0">
                <a:latin typeface="+mj-lt"/>
              </a:rPr>
              <a:t> részeként a 2050-re kitűzött klímasemlegességi célt rögzítő európai éghajlat-politikai jogszabályra irányuló javaslatát 2020 márciusában ismertette:  Ez </a:t>
            </a:r>
            <a:r>
              <a:rPr lang="hu-HU" b="1" dirty="0">
                <a:latin typeface="+mj-lt"/>
              </a:rPr>
              <a:t>„A</a:t>
            </a:r>
            <a:r>
              <a:rPr lang="hu-HU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hu-HU" b="1" dirty="0">
                <a:solidFill>
                  <a:srgbClr val="000000"/>
                </a:solidFill>
                <a:latin typeface="+mj-lt"/>
                <a:ea typeface="Times New Roman"/>
              </a:rPr>
              <a:t>klímasemlegesség elérését célzó keret létrehozásáról és az (EU) 2018/1999 rendelet módosításáról szóló” </a:t>
            </a:r>
            <a:r>
              <a:rPr lang="hu-HU" dirty="0">
                <a:solidFill>
                  <a:srgbClr val="000000"/>
                </a:solidFill>
                <a:latin typeface="+mj-lt"/>
                <a:ea typeface="Times New Roman"/>
              </a:rPr>
              <a:t>tervezet, amelyet </a:t>
            </a:r>
            <a:r>
              <a:rPr lang="hu-HU" b="1" dirty="0">
                <a:solidFill>
                  <a:srgbClr val="000000"/>
                </a:solidFill>
                <a:latin typeface="+mj-lt"/>
                <a:ea typeface="Times New Roman"/>
              </a:rPr>
              <a:t>„Európai Klímatörvényként” </a:t>
            </a:r>
            <a:r>
              <a:rPr lang="hu-HU" dirty="0">
                <a:solidFill>
                  <a:srgbClr val="000000"/>
                </a:solidFill>
                <a:latin typeface="+mj-lt"/>
                <a:ea typeface="Times New Roman"/>
              </a:rPr>
              <a:t>is emlegetnek.</a:t>
            </a:r>
            <a:endParaRPr lang="hu-HU" dirty="0" smtClean="0">
              <a:solidFill>
                <a:srgbClr val="000000"/>
              </a:solidFill>
              <a:latin typeface="+mj-lt"/>
              <a:ea typeface="Times New Roma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>
              <a:solidFill>
                <a:srgbClr val="000000"/>
              </a:solidFill>
              <a:latin typeface="+mj-lt"/>
              <a:ea typeface="Times New Roma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>
              <a:latin typeface="+mj-lt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53574" y="3470217"/>
            <a:ext cx="46076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A </a:t>
            </a:r>
            <a:r>
              <a:rPr lang="hu-HU" dirty="0">
                <a:latin typeface="+mj-lt"/>
              </a:rPr>
              <a:t>tervezet egyelőre </a:t>
            </a:r>
            <a:r>
              <a:rPr lang="hu-HU" b="1" dirty="0">
                <a:latin typeface="+mj-lt"/>
              </a:rPr>
              <a:t>csak a 2050-re vonatkozó célt rögzíti</a:t>
            </a:r>
            <a:r>
              <a:rPr lang="hu-HU" dirty="0">
                <a:latin typeface="+mj-lt"/>
              </a:rPr>
              <a:t>, a 2030-as, valamint a 2030-2050 közötti időszakra vonatkozóan nincsenek konkrét célok.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hu-HU" dirty="0">
                <a:latin typeface="+mj-lt"/>
              </a:rPr>
              <a:t>A 2030-as </a:t>
            </a:r>
            <a:r>
              <a:rPr lang="hu-HU" dirty="0" err="1">
                <a:latin typeface="+mj-lt"/>
              </a:rPr>
              <a:t>dekarbonizációs</a:t>
            </a:r>
            <a:r>
              <a:rPr lang="hu-HU" dirty="0">
                <a:latin typeface="+mj-lt"/>
              </a:rPr>
              <a:t> cél jelenleg az 1990-hez képesti 40%, de a Bizottság szeretné ezt 50-55%-ra emelni. Több tagállam és az Európai Parlament is jelezte már, hogy </a:t>
            </a:r>
            <a:r>
              <a:rPr lang="hu-HU" b="1" dirty="0">
                <a:latin typeface="+mj-lt"/>
              </a:rPr>
              <a:t>55%-os célt szeretne látni</a:t>
            </a:r>
            <a:r>
              <a:rPr lang="hu-HU" dirty="0">
                <a:latin typeface="+mj-lt"/>
              </a:rPr>
              <a:t> a Klímatörvényben.</a:t>
            </a:r>
          </a:p>
        </p:txBody>
      </p:sp>
    </p:spTree>
    <p:extLst>
      <p:ext uri="{BB962C8B-B14F-4D97-AF65-F5344CB8AC3E}">
        <p14:creationId xmlns:p14="http://schemas.microsoft.com/office/powerpoint/2010/main" val="188146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339752" y="533600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latin typeface="+mj-lt"/>
              </a:rPr>
              <a:t>Az éghajlatváltozás ellen küzdelem</a:t>
            </a:r>
            <a:endParaRPr lang="hu-HU" sz="4000" dirty="0">
              <a:latin typeface="+mj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67544" y="1628800"/>
            <a:ext cx="8136904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 globális felmelegedés következményei </a:t>
            </a:r>
            <a:r>
              <a:rPr lang="hu-HU" sz="2000" b="1" dirty="0">
                <a:latin typeface="+mj-lt"/>
              </a:rPr>
              <a:t>a szélsőséges időjárási események </a:t>
            </a:r>
            <a:r>
              <a:rPr lang="hu-HU" sz="2000" dirty="0">
                <a:latin typeface="+mj-lt"/>
              </a:rPr>
              <a:t>(pl.: árvíz, aszály, erdőtűz).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 Stern-jelentés (a további információkért klikk: </a:t>
            </a:r>
            <a:r>
              <a:rPr lang="hu-HU" sz="2000" dirty="0">
                <a:latin typeface="+mj-lt"/>
                <a:hlinkClick r:id="rId2"/>
              </a:rPr>
              <a:t>LINK</a:t>
            </a:r>
            <a:r>
              <a:rPr lang="hu-HU" sz="2000" dirty="0">
                <a:latin typeface="+mj-lt"/>
              </a:rPr>
              <a:t>) értelmében a </a:t>
            </a:r>
            <a:r>
              <a:rPr lang="hu-HU" sz="2000" b="1" dirty="0">
                <a:latin typeface="+mj-lt"/>
              </a:rPr>
              <a:t>globális felmelegedés kezelése </a:t>
            </a:r>
            <a:r>
              <a:rPr lang="hu-HU" sz="2000" dirty="0">
                <a:latin typeface="+mj-lt"/>
              </a:rPr>
              <a:t>évente a világ GDP-jének 1%-ába, míg a tétlenség legalább 5%-ba kerülne.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b="1" dirty="0">
                <a:latin typeface="+mj-lt"/>
              </a:rPr>
              <a:t>Az éghajlatváltozás hatásaihoz való alkalmazkodást</a:t>
            </a:r>
            <a:r>
              <a:rPr lang="hu-HU" sz="2000" dirty="0">
                <a:latin typeface="+mj-lt"/>
              </a:rPr>
              <a:t> célzó uniós stratégia (vízmegőrzés, vetésforgó, gátak magasságának növelése) célja, hogy Európát ellenállóbbá tegye az éghajlati változásokkal szemben, valamint elősegíti az </a:t>
            </a:r>
            <a:r>
              <a:rPr lang="hu-HU" sz="2000" dirty="0" err="1">
                <a:latin typeface="+mj-lt"/>
              </a:rPr>
              <a:t>információmegosztást</a:t>
            </a:r>
            <a:r>
              <a:rPr lang="hu-HU" sz="2000" dirty="0">
                <a:latin typeface="+mj-lt"/>
              </a:rPr>
              <a:t> </a:t>
            </a:r>
            <a:r>
              <a:rPr lang="hu-HU" sz="2000" dirty="0" smtClean="0">
                <a:latin typeface="+mj-lt"/>
              </a:rPr>
              <a:t>a </a:t>
            </a:r>
            <a:r>
              <a:rPr lang="hu-HU" sz="2000" dirty="0">
                <a:latin typeface="+mj-lt"/>
              </a:rPr>
              <a:t>tagállamok között.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b="1" dirty="0">
                <a:latin typeface="+mj-lt"/>
              </a:rPr>
              <a:t>A 2030-ra szóló keretet</a:t>
            </a:r>
            <a:r>
              <a:rPr lang="hu-HU" sz="2000" dirty="0">
                <a:latin typeface="+mj-lt"/>
              </a:rPr>
              <a:t> az uniós vezetők 2007-ben fogadták el, amelynek célkitűzése az 1990-es szinthez viszonyítva: az üvegházhatású gázok kibocsátásának 20%-os csökkentése, a megújuló energia arányának 20%-os növelése a teljes energiafogyasztásban, és az EU energiafogyasztásának 20%-os csökkentése.</a:t>
            </a:r>
          </a:p>
        </p:txBody>
      </p:sp>
    </p:spTree>
    <p:extLst>
      <p:ext uri="{BB962C8B-B14F-4D97-AF65-F5344CB8AC3E}">
        <p14:creationId xmlns:p14="http://schemas.microsoft.com/office/powerpoint/2010/main" val="353420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23554" y="5949280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>
                <a:latin typeface="+mj-lt"/>
              </a:rPr>
              <a:t>Forrás:</a:t>
            </a:r>
            <a:r>
              <a:rPr lang="hu-HU" sz="1000" dirty="0" err="1">
                <a:latin typeface="+mj-lt"/>
              </a:rPr>
              <a:t>https</a:t>
            </a:r>
            <a:r>
              <a:rPr lang="hu-HU" sz="1000" dirty="0">
                <a:latin typeface="+mj-lt"/>
              </a:rPr>
              <a:t>://</a:t>
            </a:r>
            <a:r>
              <a:rPr lang="hu-HU" sz="1000" dirty="0" err="1" smtClean="0">
                <a:latin typeface="+mj-lt"/>
              </a:rPr>
              <a:t>www.consilium.europa.eu</a:t>
            </a:r>
            <a:endParaRPr lang="hu-HU" sz="10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0" r="10645" b="14841"/>
          <a:stretch/>
        </p:blipFill>
        <p:spPr bwMode="auto">
          <a:xfrm>
            <a:off x="221214" y="1820322"/>
            <a:ext cx="8527250" cy="412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1590671" y="369530"/>
            <a:ext cx="70711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3600" b="1" dirty="0">
                <a:latin typeface="+mj-lt"/>
              </a:rPr>
              <a:t>Az éghajlatváltozás ellen küzdelem</a:t>
            </a:r>
            <a:endParaRPr lang="hu-HU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348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11760" y="332656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latin typeface="+mj-lt"/>
              </a:rPr>
              <a:t>Energiapolitika</a:t>
            </a:r>
            <a:endParaRPr lang="hu-HU" sz="4400" b="1" dirty="0">
              <a:latin typeface="+mj-lt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23528" y="1412776"/>
            <a:ext cx="83529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>
                <a:latin typeface="+mj-lt"/>
              </a:rPr>
              <a:t>Az energiapolitika </a:t>
            </a:r>
            <a:r>
              <a:rPr lang="hu-HU" sz="2000" dirty="0">
                <a:latin typeface="+mj-lt"/>
              </a:rPr>
              <a:t>magába foglalja az energiaellátásra vonatkozó stratégiai célkitűzéseket, a termelés és elosztás jogi szabályozását, a társadalmi célkitűzéseket, valamint a környezetvédelmi szempontokra, és </a:t>
            </a:r>
            <a:r>
              <a:rPr lang="hu-HU" sz="2000" dirty="0" smtClean="0">
                <a:latin typeface="+mj-lt"/>
              </a:rPr>
              <a:t>az </a:t>
            </a:r>
            <a:r>
              <a:rPr lang="hu-HU" sz="2000" dirty="0">
                <a:latin typeface="+mj-lt"/>
              </a:rPr>
              <a:t>energia szektorhoz kapcsolódó külgazdasági-külpolitikai kapcsolatokra vonatkozó politikát.</a:t>
            </a:r>
          </a:p>
          <a:p>
            <a:pPr algn="just"/>
            <a:endParaRPr lang="hu-HU" sz="2000" dirty="0">
              <a:latin typeface="+mj-lt"/>
            </a:endParaRPr>
          </a:p>
          <a:p>
            <a:pPr algn="just"/>
            <a:r>
              <a:rPr lang="hu-HU" sz="2000" dirty="0">
                <a:latin typeface="+mj-lt"/>
              </a:rPr>
              <a:t>Az energiapolitika uniós szabályozása a </a:t>
            </a:r>
            <a:r>
              <a:rPr lang="hu-HU" sz="2000" b="1" dirty="0">
                <a:latin typeface="+mj-lt"/>
              </a:rPr>
              <a:t>Lisszaboni Szerződésre </a:t>
            </a:r>
            <a:r>
              <a:rPr lang="hu-HU" sz="2000" dirty="0">
                <a:latin typeface="+mj-lt"/>
              </a:rPr>
              <a:t>vezethető vissza, amely a Szerződés alapján a </a:t>
            </a:r>
            <a:r>
              <a:rPr lang="hu-HU" sz="2000" b="1" dirty="0">
                <a:latin typeface="+mj-lt"/>
              </a:rPr>
              <a:t>megosztott hatáskörök </a:t>
            </a:r>
            <a:r>
              <a:rPr lang="hu-HU" sz="2000" dirty="0">
                <a:latin typeface="+mj-lt"/>
              </a:rPr>
              <a:t>közé tartozik. </a:t>
            </a:r>
          </a:p>
          <a:p>
            <a:pPr algn="just"/>
            <a:endParaRPr lang="hu-HU" sz="2000" dirty="0">
              <a:latin typeface="+mj-lt"/>
            </a:endParaRPr>
          </a:p>
          <a:p>
            <a:pPr algn="just"/>
            <a:r>
              <a:rPr lang="hu-HU" sz="2000" dirty="0">
                <a:latin typeface="+mj-lt"/>
              </a:rPr>
              <a:t>Az </a:t>
            </a:r>
            <a:r>
              <a:rPr lang="hu-HU" sz="2000" dirty="0" err="1">
                <a:latin typeface="+mj-lt"/>
              </a:rPr>
              <a:t>EUMSZ-nek</a:t>
            </a:r>
            <a:r>
              <a:rPr lang="hu-HU" sz="2000" dirty="0">
                <a:latin typeface="+mj-lt"/>
              </a:rPr>
              <a:t> egyetlen cikke, a </a:t>
            </a:r>
            <a:r>
              <a:rPr lang="hu-HU" sz="2000" b="1" dirty="0">
                <a:latin typeface="+mj-lt"/>
              </a:rPr>
              <a:t>194. cikk </a:t>
            </a:r>
            <a:r>
              <a:rPr lang="hu-HU" sz="2000" dirty="0">
                <a:latin typeface="+mj-lt"/>
              </a:rPr>
              <a:t>foglalkozik az energiapolitikával, amely meghatározza az </a:t>
            </a:r>
            <a:r>
              <a:rPr lang="hu-HU" sz="2000" b="1" dirty="0">
                <a:latin typeface="+mj-lt"/>
              </a:rPr>
              <a:t>EU energiapolitikai céljait</a:t>
            </a:r>
            <a:r>
              <a:rPr lang="hu-HU" sz="2000" dirty="0">
                <a:latin typeface="+mj-lt"/>
              </a:rPr>
              <a:t>:</a:t>
            </a:r>
          </a:p>
          <a:p>
            <a:pPr algn="just"/>
            <a:endParaRPr lang="hu-HU" sz="2000" dirty="0">
              <a:latin typeface="+mj-lt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hu-HU" sz="2000" dirty="0">
                <a:latin typeface="+mj-lt"/>
              </a:rPr>
              <a:t>az energiapiac működésének biztosítása,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hu-HU" sz="2000" dirty="0">
                <a:latin typeface="+mj-lt"/>
              </a:rPr>
              <a:t>az energiaellátás biztonságának garantálása az Unión belül,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hu-HU" sz="2000" dirty="0">
                <a:latin typeface="+mj-lt"/>
              </a:rPr>
              <a:t>az energiahatékonyság és az energiatakarékosság, valamint az új és megújuló energiaforrások kifejlesztésének előmozdítása,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hu-HU" sz="2000" dirty="0">
                <a:latin typeface="+mj-lt"/>
              </a:rPr>
              <a:t>az energiahálózatok összekapcsolásának </a:t>
            </a:r>
            <a:r>
              <a:rPr lang="hu-HU" sz="2000" dirty="0" smtClean="0">
                <a:latin typeface="+mj-lt"/>
              </a:rPr>
              <a:t>előmozdítása.</a:t>
            </a: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870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11760" y="59701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latin typeface="+mj-lt"/>
              </a:rPr>
              <a:t>Energiapolitika</a:t>
            </a:r>
          </a:p>
          <a:p>
            <a:pPr algn="ctr"/>
            <a:r>
              <a:rPr lang="hu-HU" sz="2800" b="1" dirty="0" smtClean="0">
                <a:latin typeface="+mj-lt"/>
              </a:rPr>
              <a:t>- Legfontosabb uniós jogforrások -</a:t>
            </a:r>
            <a:endParaRPr lang="hu-HU" sz="2800" b="1" dirty="0">
              <a:latin typeface="+mj-lt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51520" y="1484784"/>
            <a:ext cx="88924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 err="1">
                <a:latin typeface="+mj-lt"/>
              </a:rPr>
              <a:t>EUMSZ-nek</a:t>
            </a:r>
            <a:r>
              <a:rPr lang="hu-HU" sz="2000" dirty="0">
                <a:latin typeface="+mj-lt"/>
              </a:rPr>
              <a:t> a 194. cikke foglalkozik </a:t>
            </a:r>
            <a:r>
              <a:rPr lang="hu-HU" sz="2000">
                <a:latin typeface="+mj-lt"/>
              </a:rPr>
              <a:t>az energiapolitikával</a:t>
            </a:r>
            <a:r>
              <a:rPr lang="hu-HU" sz="2000" dirty="0">
                <a:latin typeface="+mj-lt"/>
              </a:rPr>
              <a:t> </a:t>
            </a:r>
            <a:r>
              <a:rPr lang="hu-HU" sz="2000">
                <a:latin typeface="+mj-lt"/>
              </a:rPr>
              <a:t>, </a:t>
            </a:r>
            <a:r>
              <a:rPr lang="hu-HU" sz="2000" dirty="0">
                <a:latin typeface="+mj-lt"/>
              </a:rPr>
              <a:t>az EUMSZ 122. cikke a az ellátás biztonságával; az EUMSZ 170–172. cikke az energiahálózatával; EUMSZ 114. cikke belső energiapiaccal; EUMSZ 216–218. cikke a külső energiapolitikával.</a:t>
            </a:r>
          </a:p>
          <a:p>
            <a:endParaRPr lang="hu-HU" sz="2000" dirty="0">
              <a:latin typeface="+mj-lt"/>
            </a:endParaRPr>
          </a:p>
          <a:p>
            <a:r>
              <a:rPr lang="hu-HU" sz="2000" b="1" dirty="0">
                <a:latin typeface="+mj-lt"/>
              </a:rPr>
              <a:t>Az energiahatékonyságról szóló 2012/27/EU irányelv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2030-ig 32,5%-os energiahatékonysági célt tűz ki az EU számára, és ezt a célt 2023-ig felülvizsgálják azzal a céllal, hogy a célkitűzést még magasabbra </a:t>
            </a:r>
            <a:r>
              <a:rPr lang="hu-HU" sz="2000">
                <a:latin typeface="+mj-lt"/>
              </a:rPr>
              <a:t>tegyék</a:t>
            </a:r>
            <a:r>
              <a:rPr lang="hu-HU" sz="2000" smtClean="0">
                <a:latin typeface="+mj-lt"/>
              </a:rPr>
              <a:t>.</a:t>
            </a:r>
            <a:endParaRPr lang="hu-HU" sz="20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b="1" dirty="0">
                <a:latin typeface="+mj-lt"/>
              </a:rPr>
              <a:t>Hazai</a:t>
            </a:r>
            <a:r>
              <a:rPr lang="hu-HU" sz="2000" b="1">
                <a:latin typeface="+mj-lt"/>
              </a:rPr>
              <a:t> jogban való megjelenés: </a:t>
            </a:r>
            <a:r>
              <a:rPr lang="hu-HU" sz="2000">
                <a:solidFill>
                  <a:prstClr val="black"/>
                </a:solidFill>
                <a:latin typeface="Times New Roman"/>
              </a:rPr>
              <a:t>2015. évi LVII. törvény az energiahatékonyságról</a:t>
            </a:r>
            <a:endParaRPr lang="hu-HU" sz="2000" b="1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000" dirty="0">
              <a:latin typeface="+mj-lt"/>
            </a:endParaRPr>
          </a:p>
          <a:p>
            <a:pPr algn="just"/>
            <a:r>
              <a:rPr lang="hu-HU" sz="2000" b="1" dirty="0">
                <a:latin typeface="+mj-lt"/>
              </a:rPr>
              <a:t>Az épületek energiahatékonyságáról szóló 2010/31/EU irányelv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Ez olyan intézkedéseket foglal magában, amelyek felgyorsítják az épületek felújításának ütemét és az energiahatékonyabb rendszerek felé való elmozdulást, valamint intelligens energiagazdálkodási rendszerek alkalmazásával javítják az új épületek energiahatékonyságát.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b="1" dirty="0">
                <a:latin typeface="+mj-lt"/>
              </a:rPr>
              <a:t>Hazai</a:t>
            </a:r>
            <a:r>
              <a:rPr lang="hu-HU" sz="2000" b="1">
                <a:latin typeface="+mj-lt"/>
              </a:rPr>
              <a:t> jogban való megjelenés: </a:t>
            </a:r>
            <a:r>
              <a:rPr lang="hu-HU" sz="2000">
                <a:latin typeface="+mj-lt"/>
              </a:rPr>
              <a:t>20/2014. (III. 7.) BM rendelet az épületek energetikai jellemzőinek meghatározásáról szóló 7/2006. (V. 24.) TNM rendelet </a:t>
            </a:r>
            <a:r>
              <a:rPr lang="hu-HU" sz="2000" smtClean="0">
                <a:latin typeface="+mj-lt"/>
              </a:rPr>
              <a:t>módosításáról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549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11760" y="59701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latin typeface="+mj-lt"/>
              </a:rPr>
              <a:t>Energiapolitika</a:t>
            </a:r>
          </a:p>
          <a:p>
            <a:pPr algn="ctr"/>
            <a:r>
              <a:rPr lang="hu-HU" sz="2800" b="1" dirty="0" smtClean="0">
                <a:latin typeface="+mj-lt"/>
              </a:rPr>
              <a:t>- Legfontosabb uniós jogforrások -</a:t>
            </a:r>
            <a:endParaRPr lang="hu-HU" sz="2800" b="1" dirty="0">
              <a:latin typeface="+mj-lt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611560" y="1700808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+mj-lt"/>
              </a:rPr>
              <a:t>Fő jogszabályok, amelyek célja, hogy hozzájáruljanak </a:t>
            </a:r>
            <a:r>
              <a:rPr lang="hu-HU" sz="2000" b="1" dirty="0">
                <a:latin typeface="+mj-lt"/>
              </a:rPr>
              <a:t>a belső energiapiac jobb működéséhez</a:t>
            </a:r>
            <a:r>
              <a:rPr lang="hu-HU" sz="2000" dirty="0">
                <a:latin typeface="+mj-lt"/>
              </a:rPr>
              <a:t>:</a:t>
            </a:r>
            <a:endParaRPr lang="hu-HU" sz="2000" b="1" dirty="0">
              <a:latin typeface="+mj-lt"/>
            </a:endParaRPr>
          </a:p>
          <a:p>
            <a:pPr algn="just"/>
            <a:endParaRPr lang="hu-HU" sz="2000" b="1" dirty="0">
              <a:latin typeface="+mj-lt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000">
                <a:latin typeface="+mj-lt"/>
              </a:rPr>
              <a:t>A </a:t>
            </a:r>
            <a:r>
              <a:rPr lang="hu-HU" sz="2000" dirty="0">
                <a:latin typeface="+mj-lt"/>
              </a:rPr>
              <a:t>negyedik energiaügyi csomag, a transzeurópai energiaügyi infrastruktúrára vonatkozó iránymutatásokról szóló 347/2013/EU rendelet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Nagykereskedelmi energiapiacok integritásáról és átláthatóságáról szóló 1227/2011/EU rendelet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 villamos energia belső piacára vonatkozó közös szabályokról szóló </a:t>
            </a:r>
            <a:r>
              <a:rPr lang="hu-HU" sz="2000">
                <a:latin typeface="+mj-lt"/>
              </a:rPr>
              <a:t>2009/72/EK irányelv</a:t>
            </a:r>
            <a:r>
              <a:rPr lang="hu-HU" dirty="0"/>
              <a:t> </a:t>
            </a:r>
            <a:endParaRPr lang="hu-HU" sz="2000" dirty="0">
              <a:latin typeface="+mj-lt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 villamos energia belső piacáról </a:t>
            </a:r>
            <a:r>
              <a:rPr lang="hu-HU" sz="2000">
                <a:latin typeface="+mj-lt"/>
              </a:rPr>
              <a:t>szóló 2019/943/EU rendelet </a:t>
            </a:r>
            <a:endParaRPr lang="hu-HU" sz="2000" dirty="0">
              <a:latin typeface="+mj-lt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 villamosenergia-ágazati kockázatokra való felkészülésről </a:t>
            </a:r>
            <a:r>
              <a:rPr lang="hu-HU" sz="2000">
                <a:latin typeface="+mj-lt"/>
              </a:rPr>
              <a:t>szóló 2019/941/EU rendelet</a:t>
            </a:r>
            <a:r>
              <a:rPr lang="hu-HU"/>
              <a:t> </a:t>
            </a: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289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11760" y="59701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latin typeface="+mj-lt"/>
              </a:rPr>
              <a:t>Energiapolitika</a:t>
            </a:r>
          </a:p>
          <a:p>
            <a:pPr algn="ctr"/>
            <a:r>
              <a:rPr lang="hu-HU" sz="2800" b="1" dirty="0" smtClean="0">
                <a:latin typeface="+mj-lt"/>
              </a:rPr>
              <a:t>- Legfontosabb uniós jogforrások -</a:t>
            </a:r>
            <a:endParaRPr lang="hu-HU" sz="2800" b="1" dirty="0">
              <a:latin typeface="+mj-lt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51520" y="1484784"/>
            <a:ext cx="8784976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hu-HU" sz="2000" b="1" dirty="0">
                <a:latin typeface="+mj-lt"/>
              </a:rPr>
              <a:t>2009/73/EK irányelv – „Földgázirányelv”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 célja annak a biztosítása, hogy a földgáz uniós belső piacára vonatkozó szabályok alkalmazandók legyenek a tagállamok és valamely harmadik állam közötti földgázszállító vezetékekre is, mégpedig a tagállam területének, illetve </a:t>
            </a:r>
            <a:r>
              <a:rPr lang="hu-HU" sz="2000" dirty="0" smtClean="0">
                <a:latin typeface="+mj-lt"/>
              </a:rPr>
              <a:t>felségvizeinek határáig</a:t>
            </a:r>
            <a:r>
              <a:rPr lang="hu-HU" sz="2000" dirty="0">
                <a:latin typeface="+mj-lt"/>
              </a:rPr>
              <a:t>. </a:t>
            </a:r>
          </a:p>
          <a:p>
            <a:pPr lvl="0" algn="just"/>
            <a:endParaRPr lang="hu-HU" sz="2000" b="1" dirty="0" smtClean="0">
              <a:latin typeface="+mj-lt"/>
            </a:endParaRPr>
          </a:p>
          <a:p>
            <a:pPr lvl="0" algn="just"/>
            <a:r>
              <a:rPr lang="hu-HU" sz="2000" b="1" dirty="0" smtClean="0">
                <a:latin typeface="+mj-lt"/>
              </a:rPr>
              <a:t>994/2010/EU </a:t>
            </a:r>
            <a:r>
              <a:rPr lang="hu-HU" sz="2000" b="1" dirty="0">
                <a:latin typeface="+mj-lt"/>
              </a:rPr>
              <a:t>rendelet a földgázellátás biztonságának megőrzését szolgáló </a:t>
            </a:r>
            <a:r>
              <a:rPr lang="hu-HU" sz="2000" b="1" dirty="0" smtClean="0">
                <a:latin typeface="+mj-lt"/>
              </a:rPr>
              <a:t>intézkedésekről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Mivel a gáz és az olaj alapvető fontosságúak az Unió energiaellátásának biztonsága szempontjából, az Unió több intézkedést fogadott el annak érdekében, hogy biztosítsa a kockázatértékelések elvégzését, valamint a megfelelő megelőző cselekvési tervek és vészhelyzeti tervek kidolgozását.</a:t>
            </a:r>
            <a:endParaRPr lang="hu-HU" sz="2000" b="1" dirty="0" smtClean="0">
              <a:latin typeface="+mj-lt"/>
            </a:endParaRPr>
          </a:p>
          <a:p>
            <a:pPr lvl="0" algn="just"/>
            <a:endParaRPr lang="hu-HU" sz="2000" b="1" dirty="0">
              <a:latin typeface="+mj-lt"/>
            </a:endParaRPr>
          </a:p>
          <a:p>
            <a:pPr lvl="0" algn="just"/>
            <a:endParaRPr lang="hu-HU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656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11760" y="59701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latin typeface="+mj-lt"/>
              </a:rPr>
              <a:t>Energiapolitika</a:t>
            </a:r>
          </a:p>
          <a:p>
            <a:pPr algn="ctr"/>
            <a:r>
              <a:rPr lang="hu-HU" sz="2800" b="1" dirty="0" smtClean="0">
                <a:latin typeface="+mj-lt"/>
              </a:rPr>
              <a:t>- Legfontosabb uniós jogforrások -</a:t>
            </a:r>
            <a:endParaRPr lang="hu-HU" sz="2800" b="1" dirty="0">
              <a:latin typeface="+mj-lt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51520" y="1484784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2000" b="1" dirty="0" smtClean="0">
                <a:latin typeface="+mj-lt"/>
              </a:rPr>
              <a:t>A </a:t>
            </a:r>
            <a:r>
              <a:rPr lang="hu-HU" sz="2000" b="1" dirty="0">
                <a:latin typeface="+mj-lt"/>
              </a:rPr>
              <a:t>2009/119/EK irányelv a tagállamok minimális kőolaj- és/vagy kőolajtermék-készletezési kötelezettségéről</a:t>
            </a:r>
            <a:endParaRPr lang="hu-HU" sz="2000" dirty="0">
              <a:latin typeface="+mj-lt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Az irányelv előírja </a:t>
            </a:r>
            <a:r>
              <a:rPr lang="hu-HU" sz="2000" dirty="0">
                <a:latin typeface="+mj-lt"/>
              </a:rPr>
              <a:t>a </a:t>
            </a:r>
            <a:r>
              <a:rPr lang="hu-HU" sz="2000" dirty="0" smtClean="0">
                <a:latin typeface="+mj-lt"/>
              </a:rPr>
              <a:t>tagállamoknak, </a:t>
            </a:r>
            <a:r>
              <a:rPr lang="hu-HU" sz="2000" dirty="0">
                <a:latin typeface="+mj-lt"/>
              </a:rPr>
              <a:t>hogy 90 nap átlagos napi nettó importnak vagy 61 nap átlagos napi belföldi fogyasztásnak megfelelő minimális olajtartalékot tartsanak </a:t>
            </a:r>
            <a:r>
              <a:rPr lang="hu-HU" sz="2000" dirty="0" smtClean="0">
                <a:latin typeface="+mj-lt"/>
              </a:rPr>
              <a:t>fenn</a:t>
            </a:r>
            <a:r>
              <a:rPr lang="hu-HU" sz="2000" smtClean="0">
                <a:latin typeface="+mj-lt"/>
              </a:rPr>
              <a:t>. </a:t>
            </a:r>
            <a:endParaRPr lang="hu-HU" sz="2000" dirty="0">
              <a:latin typeface="+mj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+mj-lt"/>
            </a:endParaRPr>
          </a:p>
          <a:p>
            <a:pPr lvl="0" algn="just"/>
            <a:endParaRPr lang="hu-HU" sz="2000" b="1" dirty="0">
              <a:latin typeface="+mj-lt"/>
            </a:endParaRPr>
          </a:p>
          <a:p>
            <a:pPr lvl="0" algn="just"/>
            <a:r>
              <a:rPr lang="hu-HU" sz="2000" b="1" dirty="0" smtClean="0">
                <a:latin typeface="+mj-lt"/>
              </a:rPr>
              <a:t>2017/1938 </a:t>
            </a:r>
            <a:r>
              <a:rPr lang="hu-HU" sz="2000" b="1" dirty="0">
                <a:latin typeface="+mj-lt"/>
              </a:rPr>
              <a:t>/EU rendelet az EU-n belüli folyamatos </a:t>
            </a:r>
            <a:r>
              <a:rPr lang="hu-HU" sz="2000" b="1">
                <a:latin typeface="+mj-lt"/>
              </a:rPr>
              <a:t>földgázellátás </a:t>
            </a:r>
            <a:r>
              <a:rPr lang="hu-HU" sz="2000" b="1" smtClean="0">
                <a:latin typeface="+mj-lt"/>
              </a:rPr>
              <a:t>biztosításáról</a:t>
            </a:r>
            <a:endParaRPr lang="hu-HU" sz="2000" b="1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Az ukrajnai válság nyomán rendelkezik a megerősített regionális együttműködésről, regionális megelőző cselekvési tervekről és vészhelyzeti tervekről, valamint a földgázellátás biztonságának megőrzését szolgáló szolidaritási mechanizmusról</a:t>
            </a:r>
            <a:r>
              <a:rPr lang="hu-HU" sz="2000" dirty="0" smtClean="0">
                <a:latin typeface="+mj-lt"/>
              </a:rPr>
              <a:t>.</a:t>
            </a:r>
            <a:endParaRPr lang="hu-HU" sz="2000" b="1" dirty="0">
              <a:latin typeface="+mj-lt"/>
            </a:endParaRPr>
          </a:p>
          <a:p>
            <a:endParaRPr lang="hu-HU" sz="2000" b="1" dirty="0" smtClean="0">
              <a:latin typeface="+mj-lt"/>
            </a:endParaRPr>
          </a:p>
          <a:p>
            <a:endParaRPr lang="hu-HU" sz="2000" b="1" dirty="0">
              <a:latin typeface="+mj-lt"/>
            </a:endParaRPr>
          </a:p>
          <a:p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868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11760" y="110434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atin typeface="+mj-lt"/>
              </a:rPr>
              <a:t>Klímavédelemre vonatkozó uniós jogszabályok</a:t>
            </a:r>
            <a:endParaRPr lang="hu-HU" sz="3600" b="1" dirty="0">
              <a:latin typeface="+mj-lt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95706" y="1628800"/>
            <a:ext cx="84244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 smtClean="0">
                <a:latin typeface="+mj-lt"/>
              </a:rPr>
              <a:t>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23529" y="1623120"/>
            <a:ext cx="83967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>
                <a:latin typeface="+mj-lt"/>
              </a:rPr>
              <a:t>Az Európai Unió működéséről szóló szerződés (EUMSZ</a:t>
            </a:r>
            <a:r>
              <a:rPr lang="hu-HU" sz="2000" dirty="0">
                <a:latin typeface="+mj-lt"/>
              </a:rPr>
              <a:t>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191. cikke az éghajlatváltozás elleni küzdelmet az Unió környezetpolitikájának céljává teszi</a:t>
            </a:r>
            <a:r>
              <a:rPr lang="hu-HU" sz="2000" dirty="0" smtClean="0">
                <a:latin typeface="+mj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000" dirty="0">
              <a:latin typeface="+mj-lt"/>
            </a:endParaRPr>
          </a:p>
          <a:p>
            <a:pPr algn="just"/>
            <a:r>
              <a:rPr lang="hu-HU" sz="2000" b="1" dirty="0">
                <a:latin typeface="+mj-lt"/>
              </a:rPr>
              <a:t>Párizsi Megállapodás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2016 novemberében lépett érvénybe, miután a globális </a:t>
            </a:r>
            <a:r>
              <a:rPr lang="hu-HU" sz="2000" dirty="0" smtClean="0">
                <a:latin typeface="+mj-lt"/>
              </a:rPr>
              <a:t>üvegházhatású-gáz (ÜHG) kibocsátásnak </a:t>
            </a:r>
            <a:r>
              <a:rPr lang="hu-HU" sz="2000" dirty="0">
                <a:latin typeface="+mj-lt"/>
              </a:rPr>
              <a:t>legalább 55%-ért felelős legalább 55 ország ratifikálta</a:t>
            </a:r>
            <a:r>
              <a:rPr lang="hu-HU" sz="2000" dirty="0" smtClean="0">
                <a:latin typeface="+mj-lt"/>
              </a:rPr>
              <a:t>.</a:t>
            </a:r>
            <a:endParaRPr lang="hu-HU" sz="20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 </a:t>
            </a:r>
            <a:r>
              <a:rPr lang="hu-HU" sz="2000" dirty="0" smtClean="0">
                <a:latin typeface="+mj-lt"/>
              </a:rPr>
              <a:t>Megállapodás</a:t>
            </a:r>
            <a:r>
              <a:rPr lang="hu-HU" sz="2000" dirty="0">
                <a:latin typeface="+mj-lt"/>
              </a:rPr>
              <a:t> célja, hogy a globális átlaghőmérséklet emelkedését jóval 2°C alatt tartsák, és hogy az iparosodást megelőző szinthez képest legfeljebb 1,5 °C legyen.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 feleknek törekedniük arra, hogy az </a:t>
            </a:r>
            <a:r>
              <a:rPr lang="hu-HU" sz="2000" dirty="0" err="1">
                <a:latin typeface="+mj-lt"/>
              </a:rPr>
              <a:t>ÜHG-kibocsátás</a:t>
            </a:r>
            <a:r>
              <a:rPr lang="hu-HU" sz="2000" dirty="0">
                <a:latin typeface="+mj-lt"/>
              </a:rPr>
              <a:t> tetőzését mihamarabb elérve az évszázad második felében megvalósuljon a ténylegesen nulla kibocsátás</a:t>
            </a:r>
            <a:r>
              <a:rPr lang="hu-HU" sz="2000" dirty="0" smtClean="0">
                <a:latin typeface="+mj-lt"/>
              </a:rPr>
              <a:t>.</a:t>
            </a: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432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11760" y="59701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latin typeface="+mj-lt"/>
              </a:rPr>
              <a:t>Energiapolitika</a:t>
            </a:r>
          </a:p>
          <a:p>
            <a:pPr algn="ctr"/>
            <a:r>
              <a:rPr lang="hu-HU" sz="2800" b="1" dirty="0" smtClean="0">
                <a:latin typeface="+mj-lt"/>
              </a:rPr>
              <a:t>- Legfontosabb uniós jogforrások -</a:t>
            </a:r>
            <a:endParaRPr lang="hu-HU" sz="2800" b="1" dirty="0">
              <a:latin typeface="+mj-lt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51520" y="1484784"/>
            <a:ext cx="8640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hu-HU" b="1" dirty="0">
                <a:latin typeface="+mj-lt"/>
              </a:rPr>
              <a:t>„Az energiaellátás-biztonsága és a nemzetközi együttműködés – Uniós energiapolitika: partnerkapcsolatok fenntartása határainkon túl” című bizottsági közlemény</a:t>
            </a:r>
            <a:endParaRPr lang="hu-HU" dirty="0">
              <a:latin typeface="+mj-lt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Célja az EU és a szomszédos országok közötti, határokon átnyúló együttműködés további előmozdítása, valamint szélesebb szabályozási térség létrehozása a kormányközi megállapodásokkal kapcsolatos rendszeres információcsere, illetve a verseny, a biztonság, a hálózati hozzáférés és az ellátásbiztonság terén folytatott együttműködés révén.</a:t>
            </a:r>
            <a:endParaRPr lang="hu-HU" b="1" dirty="0">
              <a:latin typeface="+mj-lt"/>
            </a:endParaRPr>
          </a:p>
          <a:p>
            <a:pPr lvl="0" algn="just"/>
            <a:endParaRPr lang="hu-HU" dirty="0" smtClean="0">
              <a:latin typeface="+mj-lt"/>
            </a:endParaRPr>
          </a:p>
          <a:p>
            <a:pPr lvl="0" algn="just"/>
            <a:r>
              <a:rPr lang="hu-HU" b="1" dirty="0">
                <a:latin typeface="+mj-lt"/>
              </a:rPr>
              <a:t>A Horizont 2020 keretprogram (H2020) </a:t>
            </a:r>
            <a:endParaRPr lang="hu-HU" dirty="0" smtClean="0">
              <a:latin typeface="+mj-lt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2014-től </a:t>
            </a:r>
            <a:r>
              <a:rPr lang="hu-HU" dirty="0">
                <a:latin typeface="+mj-lt"/>
              </a:rPr>
              <a:t>2020-ig tart, és az energiakutatás támogatásának fő uniós eszköze. 5931 millió </a:t>
            </a:r>
            <a:r>
              <a:rPr lang="hu-HU" dirty="0" smtClean="0">
                <a:latin typeface="+mj-lt"/>
              </a:rPr>
              <a:t>euró összegű </a:t>
            </a:r>
            <a:r>
              <a:rPr lang="hu-HU" dirty="0">
                <a:latin typeface="+mj-lt"/>
              </a:rPr>
              <a:t>pénzügyi keretet különítettek el a tiszta, biztonságos és hatékony energia fejlesztésének, valamint a fenntartható fejlődésnek a támogatására.</a:t>
            </a:r>
            <a:endParaRPr lang="hu-HU" b="1" dirty="0">
              <a:latin typeface="+mj-lt"/>
            </a:endParaRPr>
          </a:p>
          <a:p>
            <a:pPr algn="just"/>
            <a:endParaRPr lang="hu-HU" dirty="0" smtClean="0">
              <a:latin typeface="+mj-lt"/>
            </a:endParaRPr>
          </a:p>
          <a:p>
            <a:pPr algn="just"/>
            <a:r>
              <a:rPr lang="hu-HU" b="1" dirty="0">
                <a:latin typeface="+mj-lt"/>
              </a:rPr>
              <a:t>E</a:t>
            </a:r>
            <a:r>
              <a:rPr lang="pt-BR" b="1" dirty="0">
                <a:latin typeface="+mj-lt"/>
              </a:rPr>
              <a:t>urópai stratégiai energiatechnológiai terv (SET-terv)</a:t>
            </a:r>
            <a:endParaRPr lang="hu-HU" b="1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A Bizottság által 2007. november 22-én elfogadott </a:t>
            </a:r>
            <a:r>
              <a:rPr lang="hu-HU" dirty="0" smtClean="0">
                <a:latin typeface="+mj-lt"/>
              </a:rPr>
              <a:t>terv, </a:t>
            </a:r>
            <a:r>
              <a:rPr lang="hu-HU" dirty="0">
                <a:latin typeface="+mj-lt"/>
              </a:rPr>
              <a:t>célja az alacsony szén-dioxid-kibocsátással járó és hatékony energiatechnológiák piaci bevezetésének és alkalmazásának felgyorsítása.</a:t>
            </a:r>
            <a:endParaRPr lang="hu-HU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673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154" y="116632"/>
            <a:ext cx="9468544" cy="1143000"/>
          </a:xfrm>
        </p:spPr>
        <p:txBody>
          <a:bodyPr/>
          <a:lstStyle/>
          <a:p>
            <a:r>
              <a:rPr lang="hu-HU" b="1" dirty="0" smtClean="0"/>
              <a:t>Energiapolitika</a:t>
            </a:r>
            <a:br>
              <a:rPr lang="hu-HU" b="1" dirty="0" smtClean="0"/>
            </a:br>
            <a:r>
              <a:rPr lang="hu-HU" sz="2800" b="1" dirty="0" smtClean="0"/>
              <a:t>- Az uniós jogszabályokat átültető hazai jogszabályok  -</a:t>
            </a:r>
            <a:endParaRPr lang="hu-HU" sz="2800" b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766465"/>
              </p:ext>
            </p:extLst>
          </p:nvPr>
        </p:nvGraphicFramePr>
        <p:xfrm>
          <a:off x="251520" y="1628800"/>
          <a:ext cx="88924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158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11760" y="332656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latin typeface="+mj-lt"/>
              </a:rPr>
              <a:t>Energiapolitika</a:t>
            </a:r>
            <a:endParaRPr lang="hu-HU" sz="4400" b="1" dirty="0">
              <a:latin typeface="+mj-lt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70671" y="3717032"/>
            <a:ext cx="82089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>
                <a:latin typeface="+mj-lt"/>
              </a:rPr>
              <a:t>Az </a:t>
            </a:r>
            <a:r>
              <a:rPr lang="hu-HU" sz="2000" dirty="0">
                <a:latin typeface="+mj-lt"/>
              </a:rPr>
              <a:t>Európai Tanács által 2014. október 24-én elfogadott és 2018 decemberében felülvizsgált éghajlat- és energiapolitika </a:t>
            </a:r>
            <a:r>
              <a:rPr lang="hu-HU" sz="2000" b="1" dirty="0">
                <a:latin typeface="+mj-lt"/>
              </a:rPr>
              <a:t>2030-ig az alábbi </a:t>
            </a:r>
            <a:r>
              <a:rPr lang="hu-HU" sz="2000" b="1">
                <a:latin typeface="+mj-lt"/>
              </a:rPr>
              <a:t>célokat tűzte </a:t>
            </a:r>
            <a:r>
              <a:rPr lang="hu-HU" sz="2000" b="1" smtClean="0">
                <a:latin typeface="+mj-lt"/>
              </a:rPr>
              <a:t>ki</a:t>
            </a:r>
            <a:r>
              <a:rPr lang="hu-HU" sz="2000" dirty="0">
                <a:latin typeface="+mj-lt"/>
              </a:rPr>
              <a:t>:</a:t>
            </a:r>
          </a:p>
          <a:p>
            <a:pPr algn="just"/>
            <a:endParaRPr lang="hu-HU" sz="2000" dirty="0">
              <a:latin typeface="+mj-lt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az üvegházhatást okozó gázok kibocsátásának 40%-os csökkentése (1990-es évekhez képest);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 megújuló energiaforrások arányának 32%-ra történő növelése;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az energiahatékonyság 32,5%-os növelése;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az EU villamosenergia-rendszerei legalább 15%-ának összekapcsolása.</a:t>
            </a:r>
          </a:p>
          <a:p>
            <a:pPr algn="just"/>
            <a:endParaRPr lang="hu-HU" sz="2000" dirty="0">
              <a:latin typeface="+mj-lt"/>
            </a:endParaRPr>
          </a:p>
        </p:txBody>
      </p:sp>
      <p:graphicFrame>
        <p:nvGraphicFramePr>
          <p:cNvPr id="6" name="Diagram 2"/>
          <p:cNvGraphicFramePr/>
          <p:nvPr>
            <p:extLst>
              <p:ext uri="{D42A27DB-BD31-4B8C-83A1-F6EECF244321}">
                <p14:modId xmlns:p14="http://schemas.microsoft.com/office/powerpoint/2010/main" val="4067708359"/>
              </p:ext>
            </p:extLst>
          </p:nvPr>
        </p:nvGraphicFramePr>
        <p:xfrm>
          <a:off x="182639" y="1928506"/>
          <a:ext cx="8784976" cy="1757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églalap 4"/>
          <p:cNvSpPr/>
          <p:nvPr/>
        </p:nvSpPr>
        <p:spPr>
          <a:xfrm>
            <a:off x="491338" y="1412776"/>
            <a:ext cx="66009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+mj-lt"/>
              </a:rPr>
              <a:t>A mai uniós energiapolitika átfogó </a:t>
            </a:r>
            <a:r>
              <a:rPr lang="hu-HU" sz="2000" b="1" dirty="0">
                <a:latin typeface="+mj-lt"/>
              </a:rPr>
              <a:t>alapelvei</a:t>
            </a:r>
            <a:r>
              <a:rPr lang="hu-HU" sz="2000" dirty="0">
                <a:latin typeface="+mj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024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11760" y="332656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latin typeface="+mj-lt"/>
              </a:rPr>
              <a:t>Energiapolitika</a:t>
            </a:r>
            <a:endParaRPr lang="hu-HU" sz="4400" b="1" dirty="0">
              <a:latin typeface="+mj-lt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11560" y="148478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>
                <a:latin typeface="+mj-lt"/>
              </a:rPr>
              <a:t>Az Európai Unió </a:t>
            </a:r>
            <a:r>
              <a:rPr lang="hu-HU" sz="2400">
                <a:latin typeface="+mj-lt"/>
              </a:rPr>
              <a:t>energetikai problémái</a:t>
            </a:r>
            <a:r>
              <a:rPr lang="hu-HU" sz="2400" smtClean="0">
                <a:latin typeface="+mj-lt"/>
              </a:rPr>
              <a:t>:</a:t>
            </a:r>
            <a:endParaRPr lang="hu-HU" sz="2000" dirty="0">
              <a:latin typeface="+mj-lt"/>
            </a:endParaRPr>
          </a:p>
        </p:txBody>
      </p:sp>
      <p:graphicFrame>
        <p:nvGraphicFramePr>
          <p:cNvPr id="7" name="Diagram 5"/>
          <p:cNvGraphicFramePr/>
          <p:nvPr>
            <p:extLst>
              <p:ext uri="{D42A27DB-BD31-4B8C-83A1-F6EECF244321}">
                <p14:modId xmlns:p14="http://schemas.microsoft.com/office/powerpoint/2010/main" val="2932077480"/>
              </p:ext>
            </p:extLst>
          </p:nvPr>
        </p:nvGraphicFramePr>
        <p:xfrm>
          <a:off x="1284312" y="2204864"/>
          <a:ext cx="6600056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64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851920" y="476672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latin typeface="+mj-lt"/>
              </a:rPr>
              <a:t>Távfűtés</a:t>
            </a:r>
            <a:endParaRPr lang="hu-HU" sz="4000" b="1" dirty="0">
              <a:latin typeface="+mj-lt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76064" y="1484784"/>
            <a:ext cx="8100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+mj-lt"/>
              </a:rPr>
              <a:t>A </a:t>
            </a:r>
            <a:r>
              <a:rPr lang="hu-HU" sz="2000" b="1" dirty="0">
                <a:latin typeface="+mj-lt"/>
              </a:rPr>
              <a:t>távfűtés</a:t>
            </a:r>
            <a:r>
              <a:rPr lang="hu-HU" sz="2000" dirty="0">
                <a:latin typeface="+mj-lt"/>
              </a:rPr>
              <a:t> </a:t>
            </a:r>
            <a:r>
              <a:rPr lang="hu-HU" sz="2000" dirty="0" smtClean="0">
                <a:latin typeface="+mj-lt"/>
              </a:rPr>
              <a:t>távvezetékeken </a:t>
            </a:r>
            <a:r>
              <a:rPr lang="hu-HU" sz="2000" dirty="0">
                <a:latin typeface="+mj-lt"/>
              </a:rPr>
              <a:t>történő hőenergia-szolgáltatás, amely többféle energia felhasználására </a:t>
            </a:r>
            <a:r>
              <a:rPr lang="hu-HU" sz="2000" dirty="0" smtClean="0">
                <a:latin typeface="+mj-lt"/>
              </a:rPr>
              <a:t>képes.</a:t>
            </a:r>
            <a:endParaRPr lang="hu-HU" sz="2000" dirty="0">
              <a:latin typeface="+mj-lt"/>
            </a:endParaRPr>
          </a:p>
          <a:p>
            <a:pPr algn="just"/>
            <a:r>
              <a:rPr lang="hu-HU" sz="2000" b="1" dirty="0">
                <a:latin typeface="+mj-lt"/>
              </a:rPr>
              <a:t>A távfűtéshez szükséges hőenergiát </a:t>
            </a:r>
            <a:r>
              <a:rPr lang="hu-HU" sz="2000" dirty="0">
                <a:latin typeface="+mj-lt"/>
              </a:rPr>
              <a:t>többnyire fosszilis </a:t>
            </a:r>
            <a:r>
              <a:rPr lang="hu-HU" sz="2000" dirty="0" smtClean="0">
                <a:latin typeface="+mj-lt"/>
              </a:rPr>
              <a:t>tüzelőanyagok (kőolaj, földgáz)</a:t>
            </a:r>
            <a:r>
              <a:rPr lang="hu-HU" sz="2000" dirty="0">
                <a:latin typeface="+mj-lt"/>
              </a:rPr>
              <a:t> elégetésével állítják elő, de az alternatív lehetőségek közül megemlítendő </a:t>
            </a:r>
            <a:r>
              <a:rPr lang="hu-HU" sz="2000" dirty="0" smtClean="0">
                <a:latin typeface="+mj-lt"/>
              </a:rPr>
              <a:t>a biomassza, a </a:t>
            </a:r>
            <a:r>
              <a:rPr lang="hu-HU" sz="2000" dirty="0">
                <a:latin typeface="+mj-lt"/>
              </a:rPr>
              <a:t>geotermikus energia vagy</a:t>
            </a:r>
            <a:r>
              <a:rPr lang="hu-HU" dirty="0"/>
              <a:t> </a:t>
            </a:r>
            <a:r>
              <a:rPr lang="hu-HU" sz="2000" dirty="0" smtClean="0">
                <a:latin typeface="+mj-lt"/>
              </a:rPr>
              <a:t>az </a:t>
            </a:r>
            <a:r>
              <a:rPr lang="hu-HU" sz="2000" dirty="0">
                <a:latin typeface="+mj-lt"/>
              </a:rPr>
              <a:t>erőművek </a:t>
            </a:r>
            <a:r>
              <a:rPr lang="hu-HU" sz="2000" dirty="0" err="1" smtClean="0">
                <a:latin typeface="+mj-lt"/>
              </a:rPr>
              <a:t>hulladékhője</a:t>
            </a:r>
            <a:r>
              <a:rPr lang="hu-HU" sz="2000" dirty="0" smtClean="0">
                <a:latin typeface="+mj-lt"/>
              </a:rPr>
              <a:t>.</a:t>
            </a:r>
            <a:endParaRPr lang="hu-HU" sz="2000" dirty="0">
              <a:latin typeface="+mj-lt"/>
            </a:endParaRPr>
          </a:p>
          <a:p>
            <a:pPr algn="just"/>
            <a:endParaRPr lang="hu-HU" sz="2000" dirty="0">
              <a:latin typeface="+mj-lt"/>
            </a:endParaRPr>
          </a:p>
          <a:p>
            <a:pPr algn="just"/>
            <a:r>
              <a:rPr lang="hu-HU" sz="2000" dirty="0">
                <a:latin typeface="+mj-lt"/>
              </a:rPr>
              <a:t> 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9" t="53947" r="24179" b="8640"/>
          <a:stretch/>
        </p:blipFill>
        <p:spPr bwMode="auto">
          <a:xfrm>
            <a:off x="1007281" y="3468960"/>
            <a:ext cx="7669175" cy="312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4"/>
          <p:cNvSpPr txBox="1"/>
          <p:nvPr/>
        </p:nvSpPr>
        <p:spPr>
          <a:xfrm>
            <a:off x="1010408" y="6594261"/>
            <a:ext cx="51475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dirty="0" smtClean="0"/>
              <a:t>Forrás: </a:t>
            </a:r>
            <a:r>
              <a:rPr lang="hu-HU" sz="800" dirty="0">
                <a:hlinkClick r:id="rId3"/>
              </a:rPr>
              <a:t>https://ec.europa.eu/eurostat/statistics-explained/index.php?title=Energy_production_and_imports/hu</a:t>
            </a:r>
            <a:endParaRPr lang="hu-HU" sz="800" dirty="0"/>
          </a:p>
        </p:txBody>
      </p:sp>
    </p:spTree>
    <p:extLst>
      <p:ext uri="{BB962C8B-B14F-4D97-AF65-F5344CB8AC3E}">
        <p14:creationId xmlns:p14="http://schemas.microsoft.com/office/powerpoint/2010/main" val="31029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1"/>
          <p:cNvSpPr/>
          <p:nvPr/>
        </p:nvSpPr>
        <p:spPr>
          <a:xfrm>
            <a:off x="395536" y="1484784"/>
            <a:ext cx="8316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smtClean="0">
                <a:latin typeface="+mj-lt"/>
              </a:rPr>
              <a:t>A</a:t>
            </a:r>
            <a:r>
              <a:rPr lang="hu-HU" dirty="0"/>
              <a:t> </a:t>
            </a:r>
            <a:r>
              <a:rPr lang="hu-HU" sz="2000" dirty="0">
                <a:latin typeface="+mj-lt"/>
              </a:rPr>
              <a:t>globális felmelegedés miatt </a:t>
            </a:r>
            <a:r>
              <a:rPr lang="hu-HU" sz="2000" b="1" dirty="0">
                <a:latin typeface="+mj-lt"/>
              </a:rPr>
              <a:t>fokozódik a távfűtés energetikai jelentősége</a:t>
            </a:r>
            <a:r>
              <a:rPr lang="hu-HU" sz="2000" dirty="0">
                <a:latin typeface="+mj-lt"/>
              </a:rPr>
              <a:t>, hiszen olyan műszaki megoldások megvalósítója és olyan új energiahordozók felvevője lehet, amelyek gazdaságosan csak nagyobb teljesítménytartományban hasznosíthatók.</a:t>
            </a:r>
            <a:endParaRPr lang="hu-HU" dirty="0"/>
          </a:p>
          <a:p>
            <a:pPr algn="just"/>
            <a:endParaRPr lang="hu-HU" dirty="0"/>
          </a:p>
          <a:p>
            <a:pPr algn="just"/>
            <a:r>
              <a:rPr lang="hu-HU" sz="2000" b="1" dirty="0">
                <a:latin typeface="+mj-lt"/>
              </a:rPr>
              <a:t>A</a:t>
            </a:r>
            <a:r>
              <a:rPr lang="hu-HU" sz="2000" b="1">
                <a:latin typeface="+mj-lt"/>
              </a:rPr>
              <a:t> távfűtési rendszerek </a:t>
            </a:r>
            <a:r>
              <a:rPr lang="hu-HU" sz="2000">
                <a:latin typeface="+mj-lt"/>
              </a:rPr>
              <a:t>képesek befogadni a megújuló forrásból előállított villamos energiát (a hőszivattyúkon keresztül), a geotermikus és a naphőenergiát, a hulladékhőt és a lakossági hulladékokból előállított energiát. </a:t>
            </a:r>
            <a:endParaRPr lang="hu-HU" sz="2000" dirty="0">
              <a:latin typeface="+mj-lt"/>
            </a:endParaRPr>
          </a:p>
          <a:p>
            <a:pPr algn="just"/>
            <a:endParaRPr lang="hu-HU" sz="2000" dirty="0">
              <a:latin typeface="+mj-lt"/>
            </a:endParaRPr>
          </a:p>
        </p:txBody>
      </p:sp>
      <p:sp>
        <p:nvSpPr>
          <p:cNvPr id="5" name="Téglalap 2"/>
          <p:cNvSpPr/>
          <p:nvPr/>
        </p:nvSpPr>
        <p:spPr>
          <a:xfrm>
            <a:off x="3707904" y="404664"/>
            <a:ext cx="2095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b="1" dirty="0">
                <a:latin typeface="+mj-lt"/>
              </a:rPr>
              <a:t>Távfűtés</a:t>
            </a:r>
            <a:endParaRPr lang="hu-HU" sz="4000" dirty="0">
              <a:latin typeface="+mj-lt"/>
            </a:endParaRPr>
          </a:p>
        </p:txBody>
      </p:sp>
      <p:pic>
        <p:nvPicPr>
          <p:cNvPr id="8" name="Kép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2" t="26686" b="8280"/>
          <a:stretch/>
        </p:blipFill>
        <p:spPr>
          <a:xfrm>
            <a:off x="4583504" y="4077071"/>
            <a:ext cx="3849929" cy="2601287"/>
          </a:xfrm>
          <a:prstGeom prst="rect">
            <a:avLst/>
          </a:prstGeom>
        </p:spPr>
      </p:pic>
      <p:sp>
        <p:nvSpPr>
          <p:cNvPr id="9" name="Szövegdoboz 6"/>
          <p:cNvSpPr txBox="1"/>
          <p:nvPr/>
        </p:nvSpPr>
        <p:spPr>
          <a:xfrm>
            <a:off x="4606191" y="6642556"/>
            <a:ext cx="47183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Forrás: </a:t>
            </a:r>
            <a:r>
              <a:rPr lang="hu-HU" sz="800" dirty="0">
                <a:hlinkClick r:id="rId3"/>
              </a:rPr>
              <a:t>https://www.euroheat.org/our-projects/ecoheatcool-european-heating-cooling-market-study/</a:t>
            </a:r>
            <a:endParaRPr lang="hu-HU" sz="800" dirty="0"/>
          </a:p>
        </p:txBody>
      </p:sp>
      <p:sp>
        <p:nvSpPr>
          <p:cNvPr id="10" name="Téglalap 9"/>
          <p:cNvSpPr/>
          <p:nvPr/>
        </p:nvSpPr>
        <p:spPr>
          <a:xfrm>
            <a:off x="368634" y="4194782"/>
            <a:ext cx="39873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+mj-lt"/>
              </a:rPr>
              <a:t>A távfűtés és a távhűtés a </a:t>
            </a:r>
            <a:r>
              <a:rPr lang="hu-HU" sz="2000" dirty="0" smtClean="0">
                <a:latin typeface="+mj-lt"/>
              </a:rPr>
              <a:t>levegőminőség javulását </a:t>
            </a:r>
            <a:r>
              <a:rPr lang="hu-HU" sz="2000" dirty="0">
                <a:latin typeface="+mj-lt"/>
              </a:rPr>
              <a:t>is </a:t>
            </a:r>
            <a:r>
              <a:rPr lang="hu-HU" sz="2000" dirty="0" smtClean="0">
                <a:latin typeface="+mj-lt"/>
              </a:rPr>
              <a:t>segíti, </a:t>
            </a:r>
            <a:r>
              <a:rPr lang="hu-HU" sz="2000" dirty="0">
                <a:latin typeface="+mj-lt"/>
              </a:rPr>
              <a:t>különösen akkor, ha a háztartási szilárdtüzelőanyag-égetést </a:t>
            </a:r>
            <a:r>
              <a:rPr lang="hu-HU" sz="2000" dirty="0" smtClean="0">
                <a:latin typeface="+mj-lt"/>
              </a:rPr>
              <a:t>helyettesíti.</a:t>
            </a: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797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23528" y="1844823"/>
            <a:ext cx="85689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>
                <a:latin typeface="+mj-lt"/>
              </a:rPr>
              <a:t>A távfűtésnek </a:t>
            </a:r>
            <a:r>
              <a:rPr lang="hu-HU" sz="2000" dirty="0" smtClean="0">
                <a:latin typeface="+mj-lt"/>
              </a:rPr>
              <a:t>hagyományai </a:t>
            </a:r>
            <a:r>
              <a:rPr lang="hu-HU" sz="2000" dirty="0">
                <a:latin typeface="+mj-lt"/>
              </a:rPr>
              <a:t>vannak a hideg telű </a:t>
            </a:r>
            <a:r>
              <a:rPr lang="hu-HU" sz="2000" dirty="0" smtClean="0">
                <a:latin typeface="+mj-lt"/>
              </a:rPr>
              <a:t>tagállamokban, tekintettel arra, hogy a </a:t>
            </a:r>
            <a:r>
              <a:rPr lang="hu-HU" sz="2000" dirty="0">
                <a:latin typeface="+mj-lt"/>
              </a:rPr>
              <a:t>vállalkozások és a lakossági fogyasztók </a:t>
            </a:r>
            <a:r>
              <a:rPr lang="hu-HU" sz="2000" dirty="0" smtClean="0">
                <a:latin typeface="+mj-lt"/>
              </a:rPr>
              <a:t>szemszögéből jó </a:t>
            </a:r>
            <a:r>
              <a:rPr lang="hu-HU" sz="2000" dirty="0">
                <a:latin typeface="+mj-lt"/>
              </a:rPr>
              <a:t>lehetőségeket kínál az </a:t>
            </a:r>
            <a:r>
              <a:rPr lang="hu-HU" sz="2000" b="1" dirty="0">
                <a:latin typeface="+mj-lt"/>
              </a:rPr>
              <a:t>energiahatékonyság javítására és a megújulók hasznosítására</a:t>
            </a:r>
            <a:r>
              <a:rPr lang="hu-HU" sz="2000" dirty="0">
                <a:latin typeface="+mj-lt"/>
              </a:rPr>
              <a:t>. </a:t>
            </a:r>
            <a:endParaRPr lang="hu-HU" sz="2000" b="1" dirty="0" smtClean="0">
              <a:latin typeface="+mj-lt"/>
            </a:endParaRPr>
          </a:p>
          <a:p>
            <a:pPr algn="just"/>
            <a:endParaRPr lang="hu-HU" sz="2000" b="1" dirty="0">
              <a:latin typeface="+mj-lt"/>
            </a:endParaRPr>
          </a:p>
          <a:p>
            <a:pPr algn="just"/>
            <a:r>
              <a:rPr lang="hu-HU" sz="2000" b="1" dirty="0" smtClean="0">
                <a:latin typeface="+mj-lt"/>
              </a:rPr>
              <a:t>A távfűtés előnyei: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</a:t>
            </a:r>
            <a:r>
              <a:rPr lang="hu-HU" sz="2000" dirty="0" smtClean="0">
                <a:latin typeface="+mj-lt"/>
              </a:rPr>
              <a:t> már meglévő energiarendszerek </a:t>
            </a:r>
            <a:r>
              <a:rPr lang="hu-HU" sz="2000" dirty="0" err="1" smtClean="0">
                <a:latin typeface="+mj-lt"/>
              </a:rPr>
              <a:t>hulladékhőjét</a:t>
            </a:r>
            <a:r>
              <a:rPr lang="hu-HU" sz="2000" dirty="0" smtClean="0">
                <a:latin typeface="+mj-lt"/>
              </a:rPr>
              <a:t> újrahasznosítja,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h</a:t>
            </a:r>
            <a:r>
              <a:rPr lang="hu-HU" sz="2000" dirty="0" smtClean="0">
                <a:latin typeface="+mj-lt"/>
              </a:rPr>
              <a:t>asznosítani tudja a megújuló energiaforrásokat is.</a:t>
            </a:r>
          </a:p>
          <a:p>
            <a:pPr algn="just"/>
            <a:endParaRPr lang="hu-HU" sz="2000" b="1" dirty="0" smtClean="0">
              <a:latin typeface="+mj-lt"/>
            </a:endParaRPr>
          </a:p>
          <a:p>
            <a:pPr algn="just"/>
            <a:r>
              <a:rPr lang="hu-HU" sz="2000" b="1" dirty="0" smtClean="0">
                <a:latin typeface="+mj-lt"/>
              </a:rPr>
              <a:t>A távhűtés előnyei: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 természetes hűtési forrásokat és a feleslegessé vált hőenergiát hasznosítani tudja,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 hagyományos, helyi árammal működtetetett készülékeknél hatékonyabb,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c</a:t>
            </a:r>
            <a:r>
              <a:rPr lang="hu-HU" sz="2000" dirty="0" smtClean="0">
                <a:latin typeface="+mj-lt"/>
              </a:rPr>
              <a:t>sökkenti a nyári áramellátási zavarokat.</a:t>
            </a:r>
            <a:endParaRPr lang="hu-HU" sz="2000" dirty="0">
              <a:latin typeface="+mj-lt"/>
            </a:endParaRPr>
          </a:p>
        </p:txBody>
      </p:sp>
      <p:sp>
        <p:nvSpPr>
          <p:cNvPr id="5" name="Téglalap 2"/>
          <p:cNvSpPr/>
          <p:nvPr/>
        </p:nvSpPr>
        <p:spPr>
          <a:xfrm>
            <a:off x="3707904" y="404664"/>
            <a:ext cx="2095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b="1" dirty="0">
                <a:latin typeface="+mj-lt"/>
              </a:rPr>
              <a:t>Távfűtés</a:t>
            </a:r>
            <a:endParaRPr lang="hu-HU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968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2"/>
          <p:cNvSpPr/>
          <p:nvPr/>
        </p:nvSpPr>
        <p:spPr>
          <a:xfrm>
            <a:off x="3707904" y="404664"/>
            <a:ext cx="2095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b="1" dirty="0">
                <a:latin typeface="+mj-lt"/>
              </a:rPr>
              <a:t>Távfűtés</a:t>
            </a:r>
          </a:p>
        </p:txBody>
      </p:sp>
      <p:sp>
        <p:nvSpPr>
          <p:cNvPr id="5" name="Téglalap 4"/>
          <p:cNvSpPr/>
          <p:nvPr/>
        </p:nvSpPr>
        <p:spPr>
          <a:xfrm>
            <a:off x="467544" y="1628800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+mj-lt"/>
              </a:rPr>
              <a:t>A hő- és a villamos energia elkülönített előállításához viszonyítva a </a:t>
            </a:r>
            <a:r>
              <a:rPr lang="hu-HU" sz="2000" b="1" dirty="0">
                <a:latin typeface="+mj-lt"/>
              </a:rPr>
              <a:t>kapcsolt hő- és villamosenergia-termelés segítségével</a:t>
            </a:r>
            <a:r>
              <a:rPr lang="hu-HU" dirty="0"/>
              <a:t> </a:t>
            </a:r>
            <a:r>
              <a:rPr lang="hu-HU" sz="2000" dirty="0">
                <a:latin typeface="+mj-lt"/>
              </a:rPr>
              <a:t>jelentős mennyiségű energia takarítható meg </a:t>
            </a:r>
            <a:r>
              <a:rPr lang="hu-HU" sz="2000" dirty="0" smtClean="0">
                <a:latin typeface="+mj-lt"/>
              </a:rPr>
              <a:t>és </a:t>
            </a:r>
            <a:r>
              <a:rPr lang="hu-HU" sz="2000" dirty="0">
                <a:latin typeface="+mj-lt"/>
              </a:rPr>
              <a:t>jelentősen csökken a </a:t>
            </a:r>
            <a:r>
              <a:rPr lang="hu-HU" sz="2000" dirty="0" smtClean="0">
                <a:latin typeface="+mj-lt"/>
              </a:rPr>
              <a:t>szén-dioxid-kibocsátás. </a:t>
            </a:r>
            <a:r>
              <a:rPr lang="hu-HU" sz="2000" dirty="0">
                <a:latin typeface="+mj-lt"/>
              </a:rPr>
              <a:t>Ezt az </a:t>
            </a:r>
            <a:r>
              <a:rPr lang="hu-HU" sz="2000" dirty="0" smtClean="0">
                <a:latin typeface="+mj-lt"/>
              </a:rPr>
              <a:t>eljárást </a:t>
            </a:r>
            <a:r>
              <a:rPr lang="hu-HU" sz="2000" dirty="0">
                <a:latin typeface="+mj-lt"/>
              </a:rPr>
              <a:t>az ipar és a szolgáltató </a:t>
            </a:r>
            <a:r>
              <a:rPr lang="hu-HU" sz="2000" dirty="0" smtClean="0">
                <a:latin typeface="+mj-lt"/>
              </a:rPr>
              <a:t>ágazatok gazdasági szempontból, </a:t>
            </a:r>
            <a:r>
              <a:rPr lang="hu-HU" sz="2000" dirty="0">
                <a:latin typeface="+mj-lt"/>
              </a:rPr>
              <a:t>illetve </a:t>
            </a:r>
            <a:r>
              <a:rPr lang="hu-HU" sz="2000" dirty="0" smtClean="0">
                <a:latin typeface="+mj-lt"/>
              </a:rPr>
              <a:t>megbízható </a:t>
            </a:r>
            <a:r>
              <a:rPr lang="hu-HU" sz="2000" dirty="0">
                <a:latin typeface="+mj-lt"/>
              </a:rPr>
              <a:t>hő- és </a:t>
            </a:r>
            <a:r>
              <a:rPr lang="hu-HU" sz="2000" dirty="0" err="1">
                <a:latin typeface="+mj-lt"/>
              </a:rPr>
              <a:t>villamosenergiaellátás</a:t>
            </a:r>
            <a:r>
              <a:rPr lang="hu-HU" sz="2000" dirty="0">
                <a:latin typeface="+mj-lt"/>
              </a:rPr>
              <a:t> </a:t>
            </a:r>
            <a:r>
              <a:rPr lang="hu-HU" sz="2000" dirty="0" smtClean="0">
                <a:latin typeface="+mj-lt"/>
              </a:rPr>
              <a:t>megfontolásából alkalmazzák. </a:t>
            </a:r>
            <a:endParaRPr lang="hu-HU" sz="2000" dirty="0">
              <a:latin typeface="+mj-lt"/>
            </a:endParaRPr>
          </a:p>
          <a:p>
            <a:pPr algn="just"/>
            <a:endParaRPr lang="hu-HU" sz="2000" dirty="0">
              <a:latin typeface="+mj-lt"/>
            </a:endParaRPr>
          </a:p>
          <a:p>
            <a:pPr algn="just"/>
            <a:r>
              <a:rPr lang="hu-HU" sz="2000" dirty="0">
                <a:latin typeface="+mj-lt"/>
              </a:rPr>
              <a:t>A fentieken felül, </a:t>
            </a:r>
            <a:r>
              <a:rPr lang="hu-HU" sz="2000" b="1" dirty="0">
                <a:latin typeface="+mj-lt"/>
              </a:rPr>
              <a:t>hőtárolással </a:t>
            </a:r>
            <a:r>
              <a:rPr lang="hu-HU" sz="2000" b="1" dirty="0" smtClean="0">
                <a:latin typeface="+mj-lt"/>
              </a:rPr>
              <a:t>kiegészítve </a:t>
            </a:r>
            <a:r>
              <a:rPr lang="hu-HU" sz="2000" dirty="0">
                <a:latin typeface="+mj-lt"/>
              </a:rPr>
              <a:t>növelhető a kapcsolt energiatermelés hatásfoka, hiszen ezáltal </a:t>
            </a:r>
            <a:r>
              <a:rPr lang="hu-HU" sz="2000" dirty="0" smtClean="0">
                <a:latin typeface="+mj-lt"/>
              </a:rPr>
              <a:t>lehetőség </a:t>
            </a:r>
            <a:r>
              <a:rPr lang="hu-HU" sz="2000" dirty="0">
                <a:latin typeface="+mj-lt"/>
              </a:rPr>
              <a:t>van arra, hogy az egy adott pillanatban felesleges hő ne menjen veszendőbe, hanem a rendszerben maradjon. </a:t>
            </a:r>
          </a:p>
        </p:txBody>
      </p:sp>
      <p:pic>
        <p:nvPicPr>
          <p:cNvPr id="6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219" y="4453035"/>
            <a:ext cx="3923928" cy="2207210"/>
          </a:xfrm>
          <a:prstGeom prst="rect">
            <a:avLst/>
          </a:prstGeom>
        </p:spPr>
      </p:pic>
      <p:sp>
        <p:nvSpPr>
          <p:cNvPr id="7" name="Szövegdoboz 2"/>
          <p:cNvSpPr txBox="1"/>
          <p:nvPr/>
        </p:nvSpPr>
        <p:spPr>
          <a:xfrm>
            <a:off x="456112" y="4826675"/>
            <a:ext cx="424180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600">
                <a:latin typeface="+mj-lt"/>
              </a:rPr>
              <a:t>A </a:t>
            </a:r>
            <a:r>
              <a:rPr lang="hu-HU" sz="1600" dirty="0" err="1">
                <a:latin typeface="+mj-lt"/>
              </a:rPr>
              <a:t>távhő</a:t>
            </a:r>
            <a:r>
              <a:rPr lang="hu-HU" sz="1600" dirty="0">
                <a:latin typeface="+mj-lt"/>
              </a:rPr>
              <a:t> jelentősen hozzájárulhat az </a:t>
            </a:r>
            <a:r>
              <a:rPr lang="hu-HU" sz="1600">
                <a:latin typeface="+mj-lt"/>
              </a:rPr>
              <a:t>energiaárak csökkenéséhez</a:t>
            </a:r>
            <a:r>
              <a:rPr lang="hu-HU" sz="1600" dirty="0">
                <a:latin typeface="+mj-lt"/>
              </a:rPr>
              <a:t>,</a:t>
            </a:r>
            <a:r>
              <a:rPr lang="hu-HU" sz="1600">
                <a:latin typeface="+mj-lt"/>
              </a:rPr>
              <a:t> melyet az elmúlt évtizedekben számos nyugat-európai nagyváros – mint például Bécs vagy Koppenhága – is </a:t>
            </a:r>
            <a:r>
              <a:rPr lang="hu-HU" sz="1600" smtClean="0">
                <a:latin typeface="+mj-lt"/>
              </a:rPr>
              <a:t>kihasznált. </a:t>
            </a:r>
            <a:r>
              <a:rPr lang="hu-HU" sz="1600">
                <a:latin typeface="+mj-lt"/>
              </a:rPr>
              <a:t>A mellékelt videón ez a folyamat tekinthető meg. </a:t>
            </a:r>
            <a:r>
              <a:rPr lang="hu-HU" sz="1600">
                <a:latin typeface="+mj-lt"/>
                <a:hlinkClick r:id="rId3"/>
              </a:rPr>
              <a:t>LINK</a:t>
            </a:r>
            <a:endParaRPr lang="hu-H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244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2"/>
          <p:cNvSpPr/>
          <p:nvPr/>
        </p:nvSpPr>
        <p:spPr>
          <a:xfrm>
            <a:off x="3707904" y="404664"/>
            <a:ext cx="2095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b="1" dirty="0">
                <a:latin typeface="+mj-lt"/>
              </a:rPr>
              <a:t>Távfűtés</a:t>
            </a:r>
            <a:endParaRPr lang="hu-HU" sz="4000" dirty="0">
              <a:latin typeface="+mj-lt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36961" y="1412776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smtClean="0">
                <a:latin typeface="+mj-lt"/>
              </a:rPr>
              <a:t>Az </a:t>
            </a:r>
            <a:r>
              <a:rPr lang="hu-HU" sz="2000" b="1">
                <a:latin typeface="+mj-lt"/>
              </a:rPr>
              <a:t>intelligens </a:t>
            </a:r>
            <a:r>
              <a:rPr lang="hu-HU" sz="2000" b="1" smtClean="0">
                <a:latin typeface="+mj-lt"/>
              </a:rPr>
              <a:t>épület </a:t>
            </a:r>
            <a:r>
              <a:rPr lang="hu-HU" sz="2000" dirty="0">
                <a:latin typeface="+mj-lt"/>
              </a:rPr>
              <a:t>által</a:t>
            </a:r>
            <a:r>
              <a:rPr lang="hu-HU" sz="2000">
                <a:latin typeface="+mj-lt"/>
              </a:rPr>
              <a:t> lehetőség van </a:t>
            </a:r>
            <a:r>
              <a:rPr lang="hu-HU" sz="2000" smtClean="0">
                <a:latin typeface="+mj-lt"/>
              </a:rPr>
              <a:t>a </a:t>
            </a:r>
            <a:r>
              <a:rPr lang="hu-HU" sz="2000" dirty="0">
                <a:latin typeface="+mj-lt"/>
              </a:rPr>
              <a:t>fűtés és a hűtés, a vízmelegítés, a készülékek és a világítóeszközök távoli vagy automatikus, a napszak, a naptári nap, a levegő nedvességtartalma, a kültéri hőmérséklet, valamint az épületben tartózkodók száma </a:t>
            </a:r>
            <a:r>
              <a:rPr lang="hu-HU" sz="2000">
                <a:latin typeface="+mj-lt"/>
              </a:rPr>
              <a:t>szerinti </a:t>
            </a:r>
            <a:r>
              <a:rPr lang="hu-HU" sz="2000" smtClean="0">
                <a:latin typeface="+mj-lt"/>
              </a:rPr>
              <a:t>szabályozására.</a:t>
            </a:r>
            <a:endParaRPr lang="hu-HU" sz="2000" dirty="0">
              <a:latin typeface="+mj-lt"/>
            </a:endParaRPr>
          </a:p>
        </p:txBody>
      </p:sp>
      <p:pic>
        <p:nvPicPr>
          <p:cNvPr id="8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96952"/>
            <a:ext cx="4754552" cy="3167263"/>
          </a:xfrm>
          <a:prstGeom prst="rect">
            <a:avLst/>
          </a:prstGeom>
        </p:spPr>
      </p:pic>
      <p:sp>
        <p:nvSpPr>
          <p:cNvPr id="9" name="Szövegdoboz 5"/>
          <p:cNvSpPr txBox="1"/>
          <p:nvPr/>
        </p:nvSpPr>
        <p:spPr>
          <a:xfrm>
            <a:off x="4211960" y="6164215"/>
            <a:ext cx="46858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Forrás: </a:t>
            </a:r>
            <a:r>
              <a:rPr lang="hu-HU" sz="1000" dirty="0">
                <a:hlinkClick r:id="rId3"/>
              </a:rPr>
              <a:t>https://www.phius.org/what-is-passive-building/passive-house-principles</a:t>
            </a:r>
            <a:endParaRPr lang="hu-HU" sz="1000" dirty="0"/>
          </a:p>
        </p:txBody>
      </p:sp>
      <p:sp>
        <p:nvSpPr>
          <p:cNvPr id="10" name="Szövegdoboz 6"/>
          <p:cNvSpPr txBox="1"/>
          <p:nvPr/>
        </p:nvSpPr>
        <p:spPr>
          <a:xfrm>
            <a:off x="436961" y="2755694"/>
            <a:ext cx="363098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900" b="1" dirty="0">
                <a:latin typeface="+mj-lt"/>
              </a:rPr>
              <a:t>Az épületeken belüli energiaigény </a:t>
            </a:r>
            <a:r>
              <a:rPr lang="hu-HU" sz="1900" dirty="0">
                <a:latin typeface="+mj-lt"/>
              </a:rPr>
              <a:t>automatikus szabályozása révén a fogyasztók aktív részesei lehetnek a </a:t>
            </a:r>
            <a:r>
              <a:rPr lang="hu-HU" sz="1900" dirty="0" err="1">
                <a:latin typeface="+mj-lt"/>
              </a:rPr>
              <a:t>felhasználóoldali</a:t>
            </a:r>
            <a:r>
              <a:rPr lang="hu-HU" sz="1900" dirty="0">
                <a:latin typeface="+mj-lt"/>
              </a:rPr>
              <a:t> </a:t>
            </a:r>
            <a:r>
              <a:rPr lang="hu-HU" sz="1900" dirty="0" smtClean="0">
                <a:latin typeface="+mj-lt"/>
              </a:rPr>
              <a:t>energiacsökkentésnek. Azáltal, hogy a vállalkozások </a:t>
            </a:r>
            <a:r>
              <a:rPr lang="hu-HU" sz="1900" dirty="0">
                <a:latin typeface="+mj-lt"/>
              </a:rPr>
              <a:t>és a háztartások egyre gyakrabban maguk állítják elő a számukra szükséges villamos energiát, új lehetőségeket </a:t>
            </a:r>
            <a:r>
              <a:rPr lang="hu-HU" sz="1900" dirty="0" smtClean="0">
                <a:latin typeface="+mj-lt"/>
              </a:rPr>
              <a:t>nyílnak </a:t>
            </a:r>
            <a:r>
              <a:rPr lang="hu-HU" sz="1900" dirty="0">
                <a:latin typeface="+mj-lt"/>
              </a:rPr>
              <a:t>meg a </a:t>
            </a:r>
            <a:r>
              <a:rPr lang="hu-HU" sz="1900" b="1" dirty="0">
                <a:latin typeface="+mj-lt"/>
              </a:rPr>
              <a:t>költségcsökkentés előtt</a:t>
            </a:r>
            <a:r>
              <a:rPr lang="hu-HU" sz="1900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2527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2"/>
          <p:cNvSpPr/>
          <p:nvPr/>
        </p:nvSpPr>
        <p:spPr>
          <a:xfrm>
            <a:off x="1619672" y="116632"/>
            <a:ext cx="74168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>
                <a:latin typeface="+mj-lt"/>
              </a:rPr>
              <a:t>Távfűtés</a:t>
            </a:r>
            <a:endParaRPr lang="hu-HU" sz="4000" dirty="0" smtClean="0">
              <a:latin typeface="+mj-lt"/>
            </a:endParaRPr>
          </a:p>
          <a:p>
            <a:pPr algn="ctr"/>
            <a:r>
              <a:rPr lang="hu-HU" sz="2800" b="1" dirty="0">
                <a:latin typeface="+mj-lt"/>
              </a:rPr>
              <a:t>Legfontosabb EU-s határozatok és irányelvek</a:t>
            </a:r>
            <a:endParaRPr lang="hu-HU" sz="4000" dirty="0">
              <a:latin typeface="+mj-lt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23528" y="1916832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>
                <a:latin typeface="+mj-lt"/>
              </a:rPr>
              <a:t>Az energiahatékonyságról szóló irányelv </a:t>
            </a:r>
            <a:r>
              <a:rPr lang="hu-HU" sz="2000" dirty="0" smtClean="0">
                <a:latin typeface="+mj-lt"/>
              </a:rPr>
              <a:t>a </a:t>
            </a:r>
            <a:r>
              <a:rPr lang="hu-HU" sz="2000" dirty="0">
                <a:latin typeface="+mj-lt"/>
              </a:rPr>
              <a:t>tagállamokat arra </a:t>
            </a:r>
            <a:r>
              <a:rPr lang="hu-HU" sz="2000" dirty="0" smtClean="0">
                <a:latin typeface="+mj-lt"/>
              </a:rPr>
              <a:t>kötelezi, </a:t>
            </a:r>
            <a:r>
              <a:rPr lang="hu-HU" sz="2000" dirty="0">
                <a:latin typeface="+mj-lt"/>
              </a:rPr>
              <a:t>hogy értékeljék a magas hatásfokkal termelő kapcsolt erőművek és a távfűtési/távhűtési hálózatok kapcsán a területükön meglévő potenciált. A tagállamok </a:t>
            </a:r>
            <a:r>
              <a:rPr lang="hu-HU" sz="2000" dirty="0" smtClean="0">
                <a:latin typeface="+mj-lt"/>
              </a:rPr>
              <a:t>a </a:t>
            </a:r>
            <a:r>
              <a:rPr lang="hu-HU" sz="2000" dirty="0">
                <a:latin typeface="+mj-lt"/>
              </a:rPr>
              <a:t>Bizottságot tájékoztatják erről. </a:t>
            </a:r>
          </a:p>
          <a:p>
            <a:pPr algn="just"/>
            <a:endParaRPr lang="hu-HU" sz="2000" b="1" dirty="0">
              <a:latin typeface="+mj-lt"/>
            </a:endParaRPr>
          </a:p>
          <a:p>
            <a:pPr algn="just"/>
            <a:r>
              <a:rPr lang="hu-HU" sz="2000" b="1" dirty="0">
                <a:latin typeface="+mj-lt"/>
              </a:rPr>
              <a:t>Az épületek energiahatékonyságát szabályozó irányelv </a:t>
            </a:r>
            <a:r>
              <a:rPr lang="hu-HU" sz="2000" dirty="0" smtClean="0">
                <a:latin typeface="+mj-lt"/>
              </a:rPr>
              <a:t>az </a:t>
            </a:r>
            <a:r>
              <a:rPr lang="hu-HU" sz="2000" dirty="0">
                <a:latin typeface="+mj-lt"/>
              </a:rPr>
              <a:t>európai épületállomány energiahatékonyságának növelésére </a:t>
            </a:r>
            <a:r>
              <a:rPr lang="hu-HU" sz="2000" dirty="0" smtClean="0">
                <a:latin typeface="+mj-lt"/>
              </a:rPr>
              <a:t>fókuszál. </a:t>
            </a:r>
            <a:r>
              <a:rPr lang="hu-HU" sz="2000" dirty="0">
                <a:latin typeface="+mj-lt"/>
              </a:rPr>
              <a:t>Ennek pozitívuma, hogy az </a:t>
            </a:r>
            <a:r>
              <a:rPr lang="hu-HU" sz="2000" dirty="0" smtClean="0">
                <a:latin typeface="+mj-lt"/>
              </a:rPr>
              <a:t>energiahatékonysági </a:t>
            </a:r>
            <a:r>
              <a:rPr lang="hu-HU" sz="2000" dirty="0">
                <a:latin typeface="+mj-lt"/>
              </a:rPr>
              <a:t>követelmények bevezetése által az energiaigény fokozatosan csökkenni </a:t>
            </a:r>
            <a:r>
              <a:rPr lang="hu-HU" sz="2000" dirty="0" smtClean="0">
                <a:latin typeface="+mj-lt"/>
              </a:rPr>
              <a:t>fog, </a:t>
            </a:r>
            <a:r>
              <a:rPr lang="hu-HU" sz="2000" dirty="0">
                <a:latin typeface="+mj-lt"/>
              </a:rPr>
              <a:t>továbbá ez </a:t>
            </a:r>
            <a:r>
              <a:rPr lang="hu-HU" sz="2000" dirty="0" smtClean="0">
                <a:latin typeface="+mj-lt"/>
              </a:rPr>
              <a:t>növeli </a:t>
            </a:r>
            <a:r>
              <a:rPr lang="hu-HU" sz="2000" dirty="0">
                <a:latin typeface="+mj-lt"/>
              </a:rPr>
              <a:t>a megújuló forrásból származó energia részarányát. Azonban </a:t>
            </a:r>
            <a:r>
              <a:rPr lang="hu-HU" sz="2000" dirty="0" smtClean="0">
                <a:latin typeface="+mj-lt"/>
              </a:rPr>
              <a:t>évente </a:t>
            </a:r>
            <a:r>
              <a:rPr lang="hu-HU" sz="2000" dirty="0">
                <a:latin typeface="+mj-lt"/>
              </a:rPr>
              <a:t>az épületállomány 0,4–1,2%-a kerül csupán felújításra. </a:t>
            </a:r>
          </a:p>
          <a:p>
            <a:pPr algn="just"/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27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11760" y="110434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atin typeface="+mj-lt"/>
              </a:rPr>
              <a:t>Klímavédelemre vonatkozó uniós jogszabályok</a:t>
            </a:r>
            <a:endParaRPr lang="hu-HU" sz="3600" b="1" dirty="0">
              <a:latin typeface="+mj-lt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95706" y="1628800"/>
            <a:ext cx="84244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 smtClean="0">
                <a:latin typeface="+mj-lt"/>
              </a:rPr>
              <a:t>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23394" y="1310763"/>
            <a:ext cx="892060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+mj-lt"/>
              </a:rPr>
              <a:t>Az energiahatékonyságról szóló 2012/27/EU irányelv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2030-ig 32,5%-os energiahatékonysági célt tűz ki az EU számára, és ezt a célt 2023-ig felülvizsgálják azzal a céllal, hogy a célkitűzést még magasabbra tegyék.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b="1" dirty="0">
                <a:latin typeface="+mj-lt"/>
              </a:rPr>
              <a:t>Hazai jogban való megjelenés: </a:t>
            </a:r>
            <a:r>
              <a:rPr lang="hu-HU" sz="2000" dirty="0">
                <a:latin typeface="+mj-lt"/>
              </a:rPr>
              <a:t>2015. évi LVII. törvény az energiahatékonyságról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000" dirty="0">
              <a:latin typeface="+mj-lt"/>
            </a:endParaRPr>
          </a:p>
          <a:p>
            <a:pPr algn="just"/>
            <a:r>
              <a:rPr lang="hu-HU" sz="2000" b="1" dirty="0">
                <a:latin typeface="+mj-lt"/>
              </a:rPr>
              <a:t>Az épületek energiahatékonyságáról szóló 2010/31/EU irányelv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Ez olyan intézkedéseket foglal magában, amelyek felgyorsítják az épületek felújításának ütemét és az energiahatékonyabb rendszerek felé való elmozdulást, valamint intelligens energiagazdálkodási rendszerek alkalmazásával javítják az új épületek energiahatékonyságát.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b="1" dirty="0">
                <a:latin typeface="+mj-lt"/>
              </a:rPr>
              <a:t>Hazai jogban való megjelenés: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20/2014. (III. 7.) BM rendelet az épületek energetikai jellemzőinek meghatározásáról szóló 7/2006. (V. 24.) TNM rendelet módosításáról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1246/2013. (IV. 30.) Korm. határozat az épületek energiahatékonyságának követelményeiről és az épületek energiahatékonyságáról szóló 2010. május 19-i 2010/31/EU európai parlamenti és tanácsi irányelv szerinti költségoptimalizált követelményszint eléréséről</a:t>
            </a:r>
          </a:p>
        </p:txBody>
      </p:sp>
    </p:spTree>
    <p:extLst>
      <p:ext uri="{BB962C8B-B14F-4D97-AF65-F5344CB8AC3E}">
        <p14:creationId xmlns:p14="http://schemas.microsoft.com/office/powerpoint/2010/main" val="138377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1"/>
          <p:cNvSpPr txBox="1"/>
          <p:nvPr/>
        </p:nvSpPr>
        <p:spPr>
          <a:xfrm>
            <a:off x="2339752" y="404664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latin typeface="+mj-lt"/>
              </a:rPr>
              <a:t>Földgáz</a:t>
            </a:r>
            <a:endParaRPr lang="hu-HU" sz="4000" b="1" dirty="0">
              <a:latin typeface="+mj-lt"/>
            </a:endParaRPr>
          </a:p>
        </p:txBody>
      </p:sp>
      <p:sp>
        <p:nvSpPr>
          <p:cNvPr id="6" name="Szövegdoboz 4"/>
          <p:cNvSpPr txBox="1"/>
          <p:nvPr/>
        </p:nvSpPr>
        <p:spPr>
          <a:xfrm>
            <a:off x="199538" y="1772816"/>
            <a:ext cx="8964488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>
                <a:latin typeface="+mj-lt"/>
              </a:rPr>
              <a:t>A  földgáz alapvetően a nagy átmérőjű </a:t>
            </a:r>
            <a:r>
              <a:rPr lang="hu-HU" b="1" dirty="0">
                <a:latin typeface="+mj-lt"/>
              </a:rPr>
              <a:t>nemzetközi vezetékeken</a:t>
            </a:r>
            <a:r>
              <a:rPr lang="hu-HU" dirty="0">
                <a:latin typeface="+mj-lt"/>
              </a:rPr>
              <a:t>, illetve a </a:t>
            </a:r>
            <a:r>
              <a:rPr lang="hu-HU" b="1" dirty="0">
                <a:latin typeface="+mj-lt"/>
              </a:rPr>
              <a:t>tartályhajók </a:t>
            </a:r>
            <a:r>
              <a:rPr lang="hu-HU" dirty="0">
                <a:latin typeface="+mj-lt"/>
              </a:rPr>
              <a:t>segítségével</a:t>
            </a:r>
            <a:r>
              <a:rPr lang="hu-HU" b="1" dirty="0">
                <a:latin typeface="+mj-lt"/>
              </a:rPr>
              <a:t> </a:t>
            </a:r>
            <a:r>
              <a:rPr lang="hu-HU" dirty="0">
                <a:latin typeface="+mj-lt"/>
              </a:rPr>
              <a:t>jut el a nemzeti gázszállító rendszerekig. Ezt követően pedig a </a:t>
            </a:r>
            <a:r>
              <a:rPr lang="hu-HU" b="1" dirty="0">
                <a:latin typeface="+mj-lt"/>
              </a:rPr>
              <a:t>kereskedők közvetítésével</a:t>
            </a:r>
            <a:r>
              <a:rPr lang="hu-HU" dirty="0">
                <a:latin typeface="+mj-lt"/>
              </a:rPr>
              <a:t> jut el a lakosságig.</a:t>
            </a:r>
          </a:p>
          <a:p>
            <a:pPr algn="just"/>
            <a:endParaRPr lang="hu-HU" dirty="0">
              <a:latin typeface="+mj-lt"/>
            </a:endParaRPr>
          </a:p>
          <a:p>
            <a:pPr algn="just">
              <a:spcAft>
                <a:spcPts val="600"/>
              </a:spcAft>
            </a:pPr>
            <a:r>
              <a:rPr lang="hu-HU" b="1" dirty="0">
                <a:latin typeface="+mj-lt"/>
              </a:rPr>
              <a:t>A földgáz, illetve a földgáz hálózat főbb jellemzői: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Kiemelt társadalmi-gazdasági jelentőséggel bír.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Legfőképp</a:t>
            </a:r>
            <a:r>
              <a:rPr lang="hu-HU">
                <a:latin typeface="+mj-lt"/>
              </a:rPr>
              <a:t> a lakosság (fűtés, melegvíz) és a kereskedelmi szektor használja fel.</a:t>
            </a:r>
            <a:endParaRPr lang="hu-HU" dirty="0">
              <a:latin typeface="+mj-lt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>
                <a:latin typeface="+mj-lt"/>
              </a:rPr>
              <a:t>A </a:t>
            </a:r>
            <a:r>
              <a:rPr lang="hu-HU" dirty="0">
                <a:latin typeface="+mj-lt"/>
              </a:rPr>
              <a:t>földgázfogyasztás ciklikusan ingadozó.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Az infrastruktúrával bíró vállalkozásoknak kiemelt szerepe van.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Az egyes hálózatok nemzeti, regionális vagy ezen túlmutató rendszereket alkotnak.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Tekintettel arra, hogy a földgáz tárolható, a szabályozás fontos jellemzője a tárolókapacitásokhoz való hozzáférés.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A hálózatok működését felügyelni, illetve irányítani kell.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A rendszer egyik oldalán a termelők (kitermelők vagy akár a tároló létesítmények), a másik oldalán a fogyasztók állnak.</a:t>
            </a:r>
          </a:p>
          <a:p>
            <a:pPr algn="just"/>
            <a:endParaRPr lang="hu-H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51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1"/>
          <p:cNvSpPr txBox="1"/>
          <p:nvPr/>
        </p:nvSpPr>
        <p:spPr>
          <a:xfrm>
            <a:off x="2339752" y="404664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latin typeface="+mj-lt"/>
              </a:rPr>
              <a:t>Földgáz</a:t>
            </a:r>
            <a:endParaRPr lang="hu-HU" sz="4000" b="1" dirty="0">
              <a:latin typeface="+mj-lt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90177" y="1484784"/>
            <a:ext cx="8731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dirty="0" smtClean="0">
                <a:latin typeface="+mj-lt"/>
              </a:rPr>
              <a:t>A földgázt sokszor a legtisztább</a:t>
            </a:r>
            <a:r>
              <a:rPr lang="hu-HU" dirty="0">
                <a:latin typeface="+mj-lt"/>
              </a:rPr>
              <a:t>, legbiztonságosabb ásványi eredetű </a:t>
            </a:r>
            <a:r>
              <a:rPr lang="hu-HU" dirty="0" smtClean="0">
                <a:latin typeface="+mj-lt"/>
              </a:rPr>
              <a:t>energiahordozóként emlegetik:</a:t>
            </a:r>
            <a:endParaRPr lang="hu-HU" dirty="0">
              <a:latin typeface="+mj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19" y="2668611"/>
            <a:ext cx="5452723" cy="349645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-6234" y="2276872"/>
            <a:ext cx="3851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égése során nem keletkezik, se füst, se korom, se hamu, </a:t>
            </a:r>
            <a:endParaRPr lang="hu-HU" dirty="0" smtClean="0"/>
          </a:p>
          <a:p>
            <a:pPr algn="just"/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égetése alacsony szén-monoxid és kéndioxid kibocsátással jár,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összehasonlítva a többi ásványi eredetű üzemanyaggal,  a földgáz </a:t>
            </a:r>
            <a:r>
              <a:rPr lang="hu-HU" dirty="0" smtClean="0">
                <a:latin typeface="+mj-lt"/>
              </a:rPr>
              <a:t>felhasználásával </a:t>
            </a:r>
            <a:r>
              <a:rPr lang="hu-HU" dirty="0">
                <a:latin typeface="+mj-lt"/>
              </a:rPr>
              <a:t>érhető el a legkisebb mértékű CO</a:t>
            </a:r>
            <a:r>
              <a:rPr lang="hu-HU" baseline="-25000" dirty="0">
                <a:latin typeface="+mj-lt"/>
              </a:rPr>
              <a:t>2</a:t>
            </a:r>
            <a:r>
              <a:rPr lang="hu-HU" dirty="0">
                <a:latin typeface="+mj-lt"/>
              </a:rPr>
              <a:t> kibocsátás,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a vezetékek a föld alatt futnak, ezért nagyon ritka, hogy a gáz a légtérbe szivárog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5292079" y="6324134"/>
            <a:ext cx="3835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Forrás: </a:t>
            </a:r>
            <a:r>
              <a:rPr lang="hu-HU" sz="1000" dirty="0">
                <a:hlinkClick r:id="rId3"/>
              </a:rPr>
              <a:t>http://www.mindentafoldgazrol.hu/ellatasbiztonsag/mi-a-foldgaz/miert-eppen-a-foldgaz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81147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1"/>
          <p:cNvSpPr txBox="1"/>
          <p:nvPr/>
        </p:nvSpPr>
        <p:spPr>
          <a:xfrm>
            <a:off x="2356382" y="188640"/>
            <a:ext cx="65527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latin typeface="+mj-lt"/>
              </a:rPr>
              <a:t>Földgáz</a:t>
            </a:r>
          </a:p>
          <a:p>
            <a:pPr lvl="0" algn="ctr"/>
            <a:r>
              <a:rPr lang="hu-HU" sz="2800" b="1" dirty="0" smtClean="0">
                <a:latin typeface="+mj-lt"/>
              </a:rPr>
              <a:t>- </a:t>
            </a:r>
            <a:r>
              <a:rPr lang="hu-HU" sz="2800" b="1" dirty="0">
                <a:solidFill>
                  <a:prstClr val="black"/>
                </a:solidFill>
                <a:latin typeface="+mj-lt"/>
              </a:rPr>
              <a:t>A hatályos </a:t>
            </a:r>
            <a:r>
              <a:rPr lang="hu-HU" sz="2800" b="1" dirty="0" smtClean="0">
                <a:solidFill>
                  <a:prstClr val="black"/>
                </a:solidFill>
                <a:latin typeface="+mj-lt"/>
              </a:rPr>
              <a:t>szabályozás -</a:t>
            </a:r>
            <a:endParaRPr lang="hu-HU" sz="2800" b="1" dirty="0">
              <a:solidFill>
                <a:prstClr val="black"/>
              </a:solidFill>
              <a:latin typeface="+mj-lt"/>
            </a:endParaRPr>
          </a:p>
        </p:txBody>
      </p:sp>
      <p:graphicFrame>
        <p:nvGraphicFramePr>
          <p:cNvPr id="4" name="Diagram 8"/>
          <p:cNvGraphicFramePr/>
          <p:nvPr>
            <p:extLst>
              <p:ext uri="{D42A27DB-BD31-4B8C-83A1-F6EECF244321}">
                <p14:modId xmlns:p14="http://schemas.microsoft.com/office/powerpoint/2010/main" val="598143229"/>
              </p:ext>
            </p:extLst>
          </p:nvPr>
        </p:nvGraphicFramePr>
        <p:xfrm>
          <a:off x="467544" y="1556792"/>
          <a:ext cx="813690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51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1"/>
          <p:cNvSpPr txBox="1"/>
          <p:nvPr/>
        </p:nvSpPr>
        <p:spPr>
          <a:xfrm>
            <a:off x="1714875" y="188640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latin typeface="+mj-lt"/>
              </a:rPr>
              <a:t>Földgáz</a:t>
            </a:r>
          </a:p>
          <a:p>
            <a:pPr algn="ctr"/>
            <a:r>
              <a:rPr lang="hu-HU" sz="2400" b="1" dirty="0">
                <a:latin typeface="+mj-lt"/>
              </a:rPr>
              <a:t>- Az </a:t>
            </a:r>
            <a:r>
              <a:rPr lang="hu-HU" sz="2400" b="1">
                <a:latin typeface="+mj-lt"/>
              </a:rPr>
              <a:t>európai </a:t>
            </a:r>
            <a:r>
              <a:rPr lang="hu-HU" sz="2400" b="1" dirty="0">
                <a:latin typeface="+mj-lt"/>
              </a:rPr>
              <a:t>és</a:t>
            </a:r>
            <a:r>
              <a:rPr lang="hu-HU" sz="2400" b="1">
                <a:latin typeface="+mj-lt"/>
              </a:rPr>
              <a:t> a magyar földgázvezetékek </a:t>
            </a:r>
            <a:r>
              <a:rPr lang="hu-HU" sz="2400" b="1" dirty="0">
                <a:latin typeface="+mj-lt"/>
              </a:rPr>
              <a:t>hálózata-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90" y="2018457"/>
            <a:ext cx="5365189" cy="414908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860031" y="6167536"/>
            <a:ext cx="4104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Forrás: </a:t>
            </a:r>
            <a:r>
              <a:rPr lang="hu-HU" sz="1000" dirty="0">
                <a:hlinkClick r:id="rId3"/>
              </a:rPr>
              <a:t>https://www.europarl.europa.eu/news/hu/headlines/economy/20190328STO33742/unios-gazpiac-uj-szabalyok-a-nem-unios-orszagokbol-erkezo-gazvezetekekre</a:t>
            </a:r>
            <a:endParaRPr lang="hu-HU" sz="1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5724128" y="1741458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>
                <a:latin typeface="+mj-lt"/>
              </a:rPr>
              <a:t>Az európai </a:t>
            </a:r>
            <a:r>
              <a:rPr lang="hu-HU" sz="1200" b="1">
                <a:latin typeface="+mj-lt"/>
              </a:rPr>
              <a:t>földgázvezetékek </a:t>
            </a:r>
            <a:r>
              <a:rPr lang="hu-HU" sz="1200" b="1" smtClean="0">
                <a:latin typeface="+mj-lt"/>
              </a:rPr>
              <a:t>hálózata</a:t>
            </a:r>
            <a:endParaRPr lang="hu-HU" sz="1200" b="1" dirty="0">
              <a:latin typeface="+mj-lt"/>
            </a:endParaRPr>
          </a:p>
        </p:txBody>
      </p:sp>
      <p:sp>
        <p:nvSpPr>
          <p:cNvPr id="11" name="Szövegdoboz 8"/>
          <p:cNvSpPr txBox="1"/>
          <p:nvPr/>
        </p:nvSpPr>
        <p:spPr>
          <a:xfrm>
            <a:off x="251520" y="1581663"/>
            <a:ext cx="35406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A legfőbb exportőrök:</a:t>
            </a:r>
            <a:endParaRPr lang="hu-HU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dirty="0">
                <a:latin typeface="+mj-lt"/>
              </a:rPr>
              <a:t>Oroszország</a:t>
            </a:r>
            <a:endParaRPr lang="hu-HU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dirty="0">
                <a:latin typeface="+mj-lt"/>
              </a:rPr>
              <a:t>Norvégia</a:t>
            </a:r>
            <a:endParaRPr lang="hu-HU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dirty="0">
                <a:latin typeface="+mj-lt"/>
              </a:rPr>
              <a:t>afrikai, és közel-keleti országok</a:t>
            </a:r>
            <a:endParaRPr lang="hu-HU" dirty="0" smtClean="0"/>
          </a:p>
          <a:p>
            <a:pPr lvl="1"/>
            <a:endParaRPr lang="hu-HU" dirty="0"/>
          </a:p>
        </p:txBody>
      </p:sp>
      <p:sp>
        <p:nvSpPr>
          <p:cNvPr id="12" name="Szövegdoboz 9"/>
          <p:cNvSpPr txBox="1"/>
          <p:nvPr/>
        </p:nvSpPr>
        <p:spPr>
          <a:xfrm>
            <a:off x="251520" y="1372126"/>
            <a:ext cx="8605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Az EU földgázfelhasználásának kb. 2/3-át importálja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30091" y="361298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200" b="1" dirty="0" smtClean="0">
                <a:latin typeface="+mj-lt"/>
              </a:rPr>
              <a:t>A magyar földgázvezetékek hálózata</a:t>
            </a:r>
            <a:endParaRPr lang="hu-HU" sz="1200" b="1" dirty="0">
              <a:latin typeface="+mj-lt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9987"/>
            <a:ext cx="4779511" cy="2557038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119782" y="6532976"/>
            <a:ext cx="36724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Forrás: </a:t>
            </a:r>
            <a:r>
              <a:rPr lang="hu-HU" sz="1000" dirty="0">
                <a:hlinkClick r:id="rId5"/>
              </a:rPr>
              <a:t>https://wattler.eu/2018/04/a-magyar-gazhalozatrol/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217671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1"/>
          <p:cNvSpPr txBox="1"/>
          <p:nvPr/>
        </p:nvSpPr>
        <p:spPr>
          <a:xfrm>
            <a:off x="1885338" y="63470"/>
            <a:ext cx="70567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latin typeface="+mj-lt"/>
              </a:rPr>
              <a:t>Földgáz</a:t>
            </a:r>
          </a:p>
          <a:p>
            <a:pPr algn="ctr"/>
            <a:r>
              <a:rPr lang="hu-HU" sz="2800" b="1" dirty="0" smtClean="0">
                <a:latin typeface="+mj-lt"/>
              </a:rPr>
              <a:t>- A földgázárak alakulása - </a:t>
            </a:r>
            <a:endParaRPr lang="hu-HU" sz="2800" b="1" dirty="0">
              <a:latin typeface="+mj-lt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51" y="3592153"/>
            <a:ext cx="8569801" cy="2923302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340851" y="6515455"/>
            <a:ext cx="5454436" cy="378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További információért klikk: </a:t>
            </a:r>
            <a:r>
              <a:rPr lang="hu-HU" dirty="0" smtClean="0">
                <a:hlinkClick r:id="rId3"/>
              </a:rPr>
              <a:t>LINK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78663" y="1362980"/>
            <a:ext cx="88941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>
                <a:latin typeface="+mj-lt"/>
              </a:rPr>
              <a:t>2019. I. </a:t>
            </a:r>
            <a:r>
              <a:rPr lang="hu-HU" b="1" dirty="0" smtClean="0">
                <a:latin typeface="+mj-lt"/>
              </a:rPr>
              <a:t>félévében: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Az Unión </a:t>
            </a:r>
            <a:r>
              <a:rPr lang="hu-HU" dirty="0">
                <a:latin typeface="+mj-lt"/>
              </a:rPr>
              <a:t>belül a </a:t>
            </a:r>
            <a:r>
              <a:rPr lang="hu-HU" b="1" dirty="0">
                <a:latin typeface="+mj-lt"/>
              </a:rPr>
              <a:t>háztartási </a:t>
            </a:r>
            <a:r>
              <a:rPr lang="hu-HU" b="1" dirty="0" smtClean="0">
                <a:latin typeface="+mj-lt"/>
              </a:rPr>
              <a:t>fogyasztókat </a:t>
            </a:r>
            <a:r>
              <a:rPr lang="hu-HU" dirty="0" smtClean="0">
                <a:latin typeface="+mj-lt"/>
              </a:rPr>
              <a:t>tekintve </a:t>
            </a:r>
            <a:r>
              <a:rPr lang="hu-HU" b="1" dirty="0">
                <a:latin typeface="+mj-lt"/>
              </a:rPr>
              <a:t>Svédországban</a:t>
            </a:r>
            <a:r>
              <a:rPr lang="hu-HU" dirty="0">
                <a:latin typeface="+mj-lt"/>
              </a:rPr>
              <a:t> fizették a legmagasabb, </a:t>
            </a:r>
            <a:r>
              <a:rPr lang="hu-HU" b="1" dirty="0">
                <a:latin typeface="+mj-lt"/>
              </a:rPr>
              <a:t>Magyarországon</a:t>
            </a:r>
            <a:r>
              <a:rPr lang="hu-HU" dirty="0">
                <a:latin typeface="+mj-lt"/>
              </a:rPr>
              <a:t> pedig a legalacsonyabb árat a </a:t>
            </a:r>
            <a:r>
              <a:rPr lang="hu-HU" dirty="0" smtClean="0">
                <a:latin typeface="+mj-lt"/>
              </a:rPr>
              <a:t>földgázért </a:t>
            </a:r>
          </a:p>
          <a:p>
            <a:pPr algn="just"/>
            <a:r>
              <a:rPr lang="hu-HU" sz="1600" dirty="0" smtClean="0">
                <a:latin typeface="+mj-lt"/>
              </a:rPr>
              <a:t>      (0,12 </a:t>
            </a:r>
            <a:r>
              <a:rPr lang="hu-HU" sz="1600" dirty="0">
                <a:latin typeface="+mj-lt"/>
              </a:rPr>
              <a:t>euró/kWh, illetve 0,03 euró/kWh</a:t>
            </a:r>
            <a:r>
              <a:rPr lang="hu-HU" sz="1600" dirty="0" smtClean="0">
                <a:latin typeface="+mj-lt"/>
              </a:rPr>
              <a:t>).</a:t>
            </a:r>
          </a:p>
          <a:p>
            <a:pPr algn="just"/>
            <a:endParaRPr lang="hu-HU" sz="1600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A </a:t>
            </a:r>
            <a:r>
              <a:rPr lang="hu-HU" b="1" dirty="0">
                <a:latin typeface="+mj-lt"/>
              </a:rPr>
              <a:t>nem háztartási </a:t>
            </a:r>
            <a:r>
              <a:rPr lang="hu-HU" b="1" dirty="0" smtClean="0">
                <a:latin typeface="+mj-lt"/>
              </a:rPr>
              <a:t>fogyasztók </a:t>
            </a:r>
            <a:r>
              <a:rPr lang="hu-HU" dirty="0" smtClean="0">
                <a:latin typeface="+mj-lt"/>
              </a:rPr>
              <a:t>pedig </a:t>
            </a:r>
            <a:r>
              <a:rPr lang="hu-HU" b="1" dirty="0">
                <a:latin typeface="+mj-lt"/>
              </a:rPr>
              <a:t>Finnországban</a:t>
            </a:r>
            <a:r>
              <a:rPr lang="hu-HU" dirty="0">
                <a:latin typeface="+mj-lt"/>
              </a:rPr>
              <a:t> fizették a legmagasabb, </a:t>
            </a:r>
            <a:r>
              <a:rPr lang="hu-HU" dirty="0" smtClean="0">
                <a:latin typeface="+mj-lt"/>
              </a:rPr>
              <a:t>és </a:t>
            </a:r>
            <a:r>
              <a:rPr lang="hu-HU" b="1" dirty="0" smtClean="0">
                <a:latin typeface="+mj-lt"/>
              </a:rPr>
              <a:t>Belgiumban </a:t>
            </a:r>
            <a:r>
              <a:rPr lang="hu-HU" dirty="0" smtClean="0">
                <a:latin typeface="+mj-lt"/>
              </a:rPr>
              <a:t>a </a:t>
            </a:r>
            <a:r>
              <a:rPr lang="hu-HU" dirty="0">
                <a:latin typeface="+mj-lt"/>
              </a:rPr>
              <a:t>legalacsonyabb árat a földgázért </a:t>
            </a:r>
          </a:p>
          <a:p>
            <a:pPr algn="just"/>
            <a:r>
              <a:rPr lang="hu-HU" sz="1600" dirty="0" smtClean="0">
                <a:latin typeface="+mj-lt"/>
              </a:rPr>
              <a:t>      (</a:t>
            </a:r>
            <a:r>
              <a:rPr lang="hu-HU" sz="1600" dirty="0">
                <a:latin typeface="+mj-lt"/>
              </a:rPr>
              <a:t>0,06 euró/kWh, illetve 0,03 euró/kWh).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78968" y="6515455"/>
            <a:ext cx="4176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/>
              <a:t>Forrás: </a:t>
            </a:r>
            <a:r>
              <a:rPr lang="hu-HU" sz="1000" dirty="0">
                <a:hlinkClick r:id="rId3"/>
              </a:rPr>
              <a:t>https://</a:t>
            </a:r>
            <a:r>
              <a:rPr lang="hu-HU" sz="1000" dirty="0" smtClean="0">
                <a:hlinkClick r:id="rId3"/>
              </a:rPr>
              <a:t>ec.europa.eu/eurostat/statistics-explained/index.php?title=Natural_gas_price_statistics/hu&amp;oldid=469226</a:t>
            </a:r>
            <a:endParaRPr lang="hu-HU" sz="1000" dirty="0" smtClean="0"/>
          </a:p>
        </p:txBody>
      </p:sp>
    </p:spTree>
    <p:extLst>
      <p:ext uri="{BB962C8B-B14F-4D97-AF65-F5344CB8AC3E}">
        <p14:creationId xmlns:p14="http://schemas.microsoft.com/office/powerpoint/2010/main" val="28260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389605" y="116632"/>
            <a:ext cx="6480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latin typeface="+mj-lt"/>
              </a:rPr>
              <a:t>Villamos energia</a:t>
            </a:r>
          </a:p>
          <a:p>
            <a:pPr algn="ctr"/>
            <a:r>
              <a:rPr lang="hu-HU" sz="2800" b="1" dirty="0" smtClean="0">
                <a:latin typeface="+mj-lt"/>
              </a:rPr>
              <a:t>- A hatályos szabályozás - </a:t>
            </a:r>
            <a:endParaRPr lang="hu-HU" sz="2800" dirty="0">
              <a:latin typeface="+mj-lt"/>
            </a:endParaRPr>
          </a:p>
        </p:txBody>
      </p:sp>
      <p:graphicFrame>
        <p:nvGraphicFramePr>
          <p:cNvPr id="3" name="Diagram 3"/>
          <p:cNvGraphicFramePr/>
          <p:nvPr>
            <p:extLst>
              <p:ext uri="{D42A27DB-BD31-4B8C-83A1-F6EECF244321}">
                <p14:modId xmlns:p14="http://schemas.microsoft.com/office/powerpoint/2010/main" val="520788721"/>
              </p:ext>
            </p:extLst>
          </p:nvPr>
        </p:nvGraphicFramePr>
        <p:xfrm>
          <a:off x="827584" y="1611633"/>
          <a:ext cx="7848872" cy="5249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241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389605" y="116632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latin typeface="+mj-lt"/>
              </a:rPr>
              <a:t>Villamos energia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24745" y="1628800"/>
            <a:ext cx="8712968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>
                <a:latin typeface="+mj-lt"/>
              </a:rPr>
              <a:t>A tagállamok villamosenergia-rendszerei </a:t>
            </a:r>
            <a:r>
              <a:rPr lang="hu-HU" b="1" dirty="0">
                <a:latin typeface="+mj-lt"/>
              </a:rPr>
              <a:t>egyre nagyobb mértékben </a:t>
            </a:r>
            <a:r>
              <a:rPr lang="hu-HU" b="1" dirty="0" smtClean="0">
                <a:latin typeface="+mj-lt"/>
              </a:rPr>
              <a:t>kapcsolódnak egymáshoz</a:t>
            </a:r>
            <a:r>
              <a:rPr lang="hu-HU" dirty="0" smtClean="0">
                <a:latin typeface="+mj-lt"/>
              </a:rPr>
              <a:t>, ezért az esetleges villamosenergia-válságok </a:t>
            </a:r>
            <a:r>
              <a:rPr lang="hu-HU" dirty="0">
                <a:latin typeface="+mj-lt"/>
              </a:rPr>
              <a:t>következményei könnyen </a:t>
            </a:r>
            <a:r>
              <a:rPr lang="hu-HU" dirty="0" smtClean="0">
                <a:latin typeface="+mj-lt"/>
              </a:rPr>
              <a:t>a tagállami határokon átnyúlóan jelentkeznek</a:t>
            </a:r>
            <a:r>
              <a:rPr lang="hu-HU" dirty="0">
                <a:latin typeface="+mj-lt"/>
              </a:rPr>
              <a:t> </a:t>
            </a:r>
            <a:r>
              <a:rPr lang="hu-HU" dirty="0" smtClean="0">
                <a:latin typeface="+mj-lt"/>
              </a:rPr>
              <a:t>(például: időjárási katasztrófák miatti válságok).</a:t>
            </a:r>
          </a:p>
          <a:p>
            <a:pPr algn="just"/>
            <a:endParaRPr lang="hu-HU" dirty="0" smtClean="0">
              <a:latin typeface="+mj-lt"/>
            </a:endParaRPr>
          </a:p>
          <a:p>
            <a:pPr algn="just"/>
            <a:r>
              <a:rPr lang="hu-HU" dirty="0">
                <a:latin typeface="+mj-lt"/>
              </a:rPr>
              <a:t>A </a:t>
            </a:r>
            <a:r>
              <a:rPr lang="hu-HU" b="1" dirty="0">
                <a:latin typeface="+mj-lt"/>
              </a:rPr>
              <a:t>2019/943/EU rendelet a villamos energia belső </a:t>
            </a:r>
            <a:r>
              <a:rPr lang="hu-HU" b="1" dirty="0" smtClean="0">
                <a:latin typeface="+mj-lt"/>
              </a:rPr>
              <a:t>piacáról </a:t>
            </a:r>
            <a:r>
              <a:rPr lang="hu-HU" dirty="0" smtClean="0">
                <a:latin typeface="+mj-lt"/>
              </a:rPr>
              <a:t>többek között a fenti probléma megoldására is rendelkezik javaslatokkal:</a:t>
            </a:r>
          </a:p>
          <a:p>
            <a:pPr algn="just"/>
            <a:endParaRPr lang="hu-HU" dirty="0" smtClean="0">
              <a:latin typeface="+mj-lt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a villamosenergia-piaci </a:t>
            </a:r>
            <a:r>
              <a:rPr lang="hu-HU" dirty="0" err="1">
                <a:latin typeface="+mj-lt"/>
              </a:rPr>
              <a:t>átvitelirendszer-üzemeltetők</a:t>
            </a:r>
            <a:r>
              <a:rPr lang="hu-HU" dirty="0">
                <a:latin typeface="+mj-lt"/>
              </a:rPr>
              <a:t> európai </a:t>
            </a:r>
            <a:r>
              <a:rPr lang="hu-HU" dirty="0" smtClean="0">
                <a:latin typeface="+mj-lt"/>
              </a:rPr>
              <a:t>hálózatának egy </a:t>
            </a:r>
            <a:r>
              <a:rPr lang="hu-HU" b="1" dirty="0" smtClean="0">
                <a:latin typeface="+mj-lt"/>
              </a:rPr>
              <a:t>regionális válságforgatókönyvet</a:t>
            </a:r>
            <a:r>
              <a:rPr lang="hu-HU" dirty="0" smtClean="0">
                <a:latin typeface="+mj-lt"/>
              </a:rPr>
              <a:t> kell kidolgoznia, amelyben régiónként azonosítja a legnagyobb valószínűséggel előfordulható kockázatokat;</a:t>
            </a:r>
            <a:endParaRPr lang="hu-HU" dirty="0">
              <a:latin typeface="+mj-lt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a tagállamoknak a fentiek alapján pedig nemzeti </a:t>
            </a:r>
            <a:r>
              <a:rPr lang="hu-HU" dirty="0">
                <a:latin typeface="+mj-lt"/>
              </a:rPr>
              <a:t>és regionális intézkedéseket is tartalmazó </a:t>
            </a:r>
            <a:r>
              <a:rPr lang="hu-HU" b="1" dirty="0">
                <a:latin typeface="+mj-lt"/>
              </a:rPr>
              <a:t>kockázati készültségi tervet </a:t>
            </a:r>
            <a:r>
              <a:rPr lang="hu-HU" dirty="0">
                <a:latin typeface="+mj-lt"/>
              </a:rPr>
              <a:t>kell </a:t>
            </a:r>
            <a:r>
              <a:rPr lang="hu-HU" dirty="0" smtClean="0">
                <a:latin typeface="+mj-lt"/>
              </a:rPr>
              <a:t>készíteniük;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bevezetésre kerül a tagállamok között egy </a:t>
            </a:r>
            <a:r>
              <a:rPr lang="hu-HU" b="1" dirty="0">
                <a:latin typeface="+mj-lt"/>
              </a:rPr>
              <a:t>segítségnyújtási mechanizmus </a:t>
            </a:r>
            <a:endParaRPr lang="hu-HU" b="1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>
              <a:latin typeface="+mj-lt"/>
            </a:endParaRPr>
          </a:p>
          <a:p>
            <a:pPr algn="just"/>
            <a:endParaRPr lang="hu-HU" dirty="0" smtClean="0">
              <a:latin typeface="+mj-lt"/>
            </a:endParaRPr>
          </a:p>
          <a:p>
            <a:pPr algn="just"/>
            <a:endParaRPr lang="hu-H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00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389605" y="116632"/>
            <a:ext cx="6480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latin typeface="+mj-lt"/>
              </a:rPr>
              <a:t>Villamos energia</a:t>
            </a:r>
          </a:p>
          <a:p>
            <a:pPr algn="ctr"/>
            <a:r>
              <a:rPr lang="hu-HU" sz="2800" b="1" dirty="0" smtClean="0">
                <a:latin typeface="+mj-lt"/>
              </a:rPr>
              <a:t>- A villamos energia árak alakulása -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57227" y="1308131"/>
            <a:ext cx="8712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>
                <a:latin typeface="+mj-lt"/>
              </a:rPr>
              <a:t>2019. I. félévében</a:t>
            </a:r>
            <a:r>
              <a:rPr lang="hu-HU" b="1" dirty="0" smtClean="0">
                <a:latin typeface="+mj-lt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Az EU-n belül a </a:t>
            </a:r>
            <a:r>
              <a:rPr lang="hu-HU" b="1" dirty="0">
                <a:latin typeface="+mj-lt"/>
              </a:rPr>
              <a:t>háztartási fogyasztók </a:t>
            </a:r>
            <a:r>
              <a:rPr lang="hu-HU" dirty="0">
                <a:latin typeface="+mj-lt"/>
              </a:rPr>
              <a:t>a villamos </a:t>
            </a:r>
            <a:r>
              <a:rPr lang="hu-HU" dirty="0" smtClean="0">
                <a:latin typeface="+mj-lt"/>
              </a:rPr>
              <a:t>energiáért </a:t>
            </a:r>
            <a:r>
              <a:rPr lang="hu-HU" b="1" dirty="0" smtClean="0">
                <a:latin typeface="+mj-lt"/>
              </a:rPr>
              <a:t>Németországban</a:t>
            </a:r>
            <a:r>
              <a:rPr lang="hu-HU" dirty="0" smtClean="0">
                <a:latin typeface="+mj-lt"/>
              </a:rPr>
              <a:t> </a:t>
            </a:r>
            <a:r>
              <a:rPr lang="hu-HU" dirty="0">
                <a:latin typeface="+mj-lt"/>
              </a:rPr>
              <a:t>fizették a legmagasabb, </a:t>
            </a:r>
            <a:r>
              <a:rPr lang="hu-HU" b="1" dirty="0">
                <a:latin typeface="+mj-lt"/>
              </a:rPr>
              <a:t>Bulgáriában</a:t>
            </a:r>
            <a:r>
              <a:rPr lang="hu-HU" dirty="0">
                <a:latin typeface="+mj-lt"/>
              </a:rPr>
              <a:t> pedig a legalacsonyabb </a:t>
            </a:r>
            <a:r>
              <a:rPr lang="hu-HU" dirty="0" smtClean="0">
                <a:latin typeface="+mj-lt"/>
              </a:rPr>
              <a:t>árat.</a:t>
            </a:r>
          </a:p>
          <a:p>
            <a:pPr algn="just"/>
            <a:r>
              <a:rPr lang="hu-HU" dirty="0">
                <a:latin typeface="+mj-lt"/>
              </a:rPr>
              <a:t> </a:t>
            </a:r>
            <a:r>
              <a:rPr lang="hu-HU" dirty="0" smtClean="0">
                <a:latin typeface="+mj-lt"/>
              </a:rPr>
              <a:t>    (0,31 </a:t>
            </a:r>
            <a:r>
              <a:rPr lang="hu-HU" dirty="0">
                <a:latin typeface="+mj-lt"/>
              </a:rPr>
              <a:t>euró/kWh, illetve 0,10 euró/kWh</a:t>
            </a:r>
            <a:r>
              <a:rPr lang="hu-HU" dirty="0" smtClean="0">
                <a:latin typeface="+mj-lt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A </a:t>
            </a:r>
            <a:r>
              <a:rPr lang="hu-HU" b="1" dirty="0">
                <a:latin typeface="+mj-lt"/>
              </a:rPr>
              <a:t>nem háztartási </a:t>
            </a:r>
            <a:r>
              <a:rPr lang="hu-HU" b="1" dirty="0" smtClean="0">
                <a:latin typeface="+mj-lt"/>
              </a:rPr>
              <a:t>fogyasztók </a:t>
            </a:r>
            <a:r>
              <a:rPr lang="hu-HU" dirty="0" smtClean="0">
                <a:latin typeface="+mj-lt"/>
              </a:rPr>
              <a:t>vonatkozásában a legmagasabb villamos energia ár </a:t>
            </a:r>
            <a:r>
              <a:rPr lang="hu-HU" b="1" dirty="0" smtClean="0">
                <a:latin typeface="+mj-lt"/>
              </a:rPr>
              <a:t>Olaszországban</a:t>
            </a:r>
            <a:r>
              <a:rPr lang="hu-HU" dirty="0" smtClean="0">
                <a:latin typeface="+mj-lt"/>
              </a:rPr>
              <a:t>, a legalacsonyabb ár pedig </a:t>
            </a:r>
            <a:r>
              <a:rPr lang="hu-HU" b="1" dirty="0" smtClean="0">
                <a:latin typeface="+mj-lt"/>
              </a:rPr>
              <a:t>Dániában</a:t>
            </a:r>
            <a:r>
              <a:rPr lang="hu-HU" dirty="0" smtClean="0">
                <a:latin typeface="+mj-lt"/>
              </a:rPr>
              <a:t> volt.</a:t>
            </a:r>
          </a:p>
          <a:p>
            <a:pPr algn="just"/>
            <a:r>
              <a:rPr lang="hu-HU" dirty="0">
                <a:latin typeface="+mj-lt"/>
              </a:rPr>
              <a:t> </a:t>
            </a:r>
            <a:r>
              <a:rPr lang="hu-HU" dirty="0" smtClean="0">
                <a:latin typeface="+mj-lt"/>
              </a:rPr>
              <a:t>    (0,17 </a:t>
            </a:r>
            <a:r>
              <a:rPr lang="hu-HU" dirty="0">
                <a:latin typeface="+mj-lt"/>
              </a:rPr>
              <a:t>euró/kWh, illetve 0,07 euró/kWh</a:t>
            </a:r>
            <a:r>
              <a:rPr lang="hu-HU" dirty="0" smtClean="0">
                <a:latin typeface="+mj-lt"/>
              </a:rPr>
              <a:t>)</a:t>
            </a:r>
            <a:endParaRPr lang="hu-HU" dirty="0">
              <a:latin typeface="+mj-lt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27" y="3339088"/>
            <a:ext cx="8902731" cy="3069906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57227" y="6467288"/>
            <a:ext cx="3531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További információért klikk</a:t>
            </a:r>
            <a:r>
              <a:rPr lang="hu-HU" dirty="0" smtClean="0"/>
              <a:t>: </a:t>
            </a:r>
            <a:r>
              <a:rPr lang="hu-HU" dirty="0" smtClean="0">
                <a:hlinkClick r:id="rId3"/>
              </a:rPr>
              <a:t>LINK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5157291" y="6451899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Forrás: </a:t>
            </a:r>
            <a:r>
              <a:rPr lang="hu-HU" sz="1000" dirty="0">
                <a:hlinkClick r:id="rId3"/>
              </a:rPr>
              <a:t>https://ec.europa.eu/eurostat/statistics-explained/index.php?title=Electricity_price_statistics/hu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344424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267744" y="332656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latin typeface="+mj-lt"/>
              </a:rPr>
              <a:t>Megújuló energiaforrások</a:t>
            </a:r>
            <a:endParaRPr lang="hu-HU" sz="4000" b="1" dirty="0">
              <a:latin typeface="+mj-lt"/>
            </a:endParaRPr>
          </a:p>
        </p:txBody>
      </p:sp>
      <p:sp>
        <p:nvSpPr>
          <p:cNvPr id="4" name="Téglalap 1"/>
          <p:cNvSpPr/>
          <p:nvPr/>
        </p:nvSpPr>
        <p:spPr>
          <a:xfrm>
            <a:off x="650039" y="1700808"/>
            <a:ext cx="792088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latin typeface="+mj-lt"/>
              </a:rPr>
              <a:t>A megújuló </a:t>
            </a:r>
            <a:r>
              <a:rPr lang="hu-HU" sz="2000" b="1" dirty="0" smtClean="0">
                <a:latin typeface="+mj-lt"/>
              </a:rPr>
              <a:t>energiaforrások </a:t>
            </a:r>
            <a:r>
              <a:rPr lang="hu-HU" sz="2000" dirty="0" smtClean="0">
                <a:latin typeface="+mj-lt"/>
              </a:rPr>
              <a:t>alatt értjük a szélenergiát, </a:t>
            </a:r>
            <a:r>
              <a:rPr lang="hu-HU" sz="2000" dirty="0">
                <a:latin typeface="+mj-lt"/>
              </a:rPr>
              <a:t>a </a:t>
            </a:r>
            <a:r>
              <a:rPr lang="hu-HU" sz="2000" dirty="0" smtClean="0">
                <a:latin typeface="+mj-lt"/>
              </a:rPr>
              <a:t>napenergiát, </a:t>
            </a:r>
            <a:r>
              <a:rPr lang="hu-HU" sz="2000" dirty="0">
                <a:latin typeface="+mj-lt"/>
              </a:rPr>
              <a:t>a </a:t>
            </a:r>
            <a:r>
              <a:rPr lang="hu-HU" sz="2000" dirty="0" smtClean="0">
                <a:latin typeface="+mj-lt"/>
              </a:rPr>
              <a:t>vízenergiát, </a:t>
            </a:r>
            <a:r>
              <a:rPr lang="hu-HU" sz="2000" dirty="0">
                <a:latin typeface="+mj-lt"/>
              </a:rPr>
              <a:t>az óceánból nyert </a:t>
            </a:r>
            <a:r>
              <a:rPr lang="hu-HU" sz="2000" dirty="0" smtClean="0">
                <a:latin typeface="+mj-lt"/>
              </a:rPr>
              <a:t>energiát, </a:t>
            </a:r>
            <a:r>
              <a:rPr lang="hu-HU" sz="2000" dirty="0">
                <a:latin typeface="+mj-lt"/>
              </a:rPr>
              <a:t>a geotermikus </a:t>
            </a:r>
            <a:r>
              <a:rPr lang="hu-HU" sz="2000" dirty="0" smtClean="0">
                <a:latin typeface="+mj-lt"/>
              </a:rPr>
              <a:t>energiát, </a:t>
            </a:r>
            <a:r>
              <a:rPr lang="hu-HU" sz="2000" dirty="0">
                <a:latin typeface="+mj-lt"/>
              </a:rPr>
              <a:t>a </a:t>
            </a:r>
            <a:r>
              <a:rPr lang="hu-HU" sz="2000" dirty="0" smtClean="0">
                <a:latin typeface="+mj-lt"/>
              </a:rPr>
              <a:t>biomasszát </a:t>
            </a:r>
            <a:r>
              <a:rPr lang="hu-HU" sz="2000" dirty="0">
                <a:latin typeface="+mj-lt"/>
              </a:rPr>
              <a:t>és a </a:t>
            </a:r>
            <a:r>
              <a:rPr lang="hu-HU" sz="2000" dirty="0" smtClean="0">
                <a:latin typeface="+mj-lt"/>
              </a:rPr>
              <a:t>bioüzemanyagokat, továbbá a </a:t>
            </a:r>
            <a:r>
              <a:rPr lang="hu-HU" sz="2000" dirty="0">
                <a:latin typeface="+mj-lt"/>
              </a:rPr>
              <a:t>fosszilis tüzelőanyagok </a:t>
            </a:r>
            <a:r>
              <a:rPr lang="hu-HU" sz="2000" dirty="0" smtClean="0">
                <a:latin typeface="+mj-lt"/>
              </a:rPr>
              <a:t>alternatíváit. Utóbbiak segítik az </a:t>
            </a:r>
            <a:r>
              <a:rPr lang="hu-HU" sz="2000" dirty="0">
                <a:latin typeface="+mj-lt"/>
              </a:rPr>
              <a:t>üvegházhatást okozó gázok kibocsátásának </a:t>
            </a:r>
            <a:r>
              <a:rPr lang="hu-HU" sz="2000" dirty="0" smtClean="0">
                <a:latin typeface="+mj-lt"/>
              </a:rPr>
              <a:t>csökkentését, </a:t>
            </a:r>
            <a:r>
              <a:rPr lang="hu-HU" sz="2000" dirty="0">
                <a:latin typeface="+mj-lt"/>
              </a:rPr>
              <a:t>diverzifikálják az energiaellátást, valamint csökkentik a fosszilis tüzelőanyagok (különösen az olaj és a gáz) </a:t>
            </a:r>
            <a:r>
              <a:rPr lang="hu-HU" sz="2000" dirty="0" smtClean="0">
                <a:latin typeface="+mj-lt"/>
              </a:rPr>
              <a:t>piacaitól </a:t>
            </a:r>
            <a:r>
              <a:rPr lang="hu-HU" sz="2000" dirty="0">
                <a:latin typeface="+mj-lt"/>
              </a:rPr>
              <a:t>való függést</a:t>
            </a:r>
            <a:r>
              <a:rPr lang="hu-HU" sz="2000" dirty="0" smtClean="0">
                <a:latin typeface="+mj-lt"/>
              </a:rPr>
              <a:t>.</a:t>
            </a:r>
            <a:endParaRPr lang="hu-HU" sz="2000" dirty="0">
              <a:latin typeface="+mj-lt"/>
            </a:endParaRPr>
          </a:p>
          <a:p>
            <a:pPr algn="just"/>
            <a:endParaRPr lang="hu-HU" sz="2000" dirty="0" smtClean="0"/>
          </a:p>
          <a:p>
            <a:pPr algn="just"/>
            <a:r>
              <a:rPr lang="hu-HU" sz="2000" dirty="0" smtClean="0">
                <a:latin typeface="+mj-lt"/>
              </a:rPr>
              <a:t>2009-ben </a:t>
            </a:r>
            <a:r>
              <a:rPr lang="hu-HU" sz="2000" dirty="0">
                <a:latin typeface="+mj-lt"/>
              </a:rPr>
              <a:t>azt a célt tűzték ki, hogy </a:t>
            </a:r>
            <a:r>
              <a:rPr lang="hu-HU" sz="2000" b="1" dirty="0">
                <a:latin typeface="+mj-lt"/>
              </a:rPr>
              <a:t>2020-ra az uniós </a:t>
            </a:r>
            <a:r>
              <a:rPr lang="hu-HU" sz="2000" dirty="0">
                <a:latin typeface="+mj-lt"/>
              </a:rPr>
              <a:t>energiafogyasztás </a:t>
            </a:r>
            <a:r>
              <a:rPr lang="hu-HU" sz="2000" b="1" dirty="0">
                <a:latin typeface="+mj-lt"/>
              </a:rPr>
              <a:t>20%-a </a:t>
            </a:r>
            <a:r>
              <a:rPr lang="hu-HU" sz="2000" dirty="0">
                <a:latin typeface="+mj-lt"/>
              </a:rPr>
              <a:t>megújuló energiaforrásokból származzon. 2018-ban azt a célt tűzték ki, hogy </a:t>
            </a:r>
            <a:r>
              <a:rPr lang="hu-HU" sz="2000" b="1" dirty="0">
                <a:latin typeface="+mj-lt"/>
              </a:rPr>
              <a:t>2030-ra</a:t>
            </a:r>
            <a:r>
              <a:rPr lang="hu-HU" sz="2000" dirty="0">
                <a:latin typeface="+mj-lt"/>
              </a:rPr>
              <a:t> az uniós energiafogyasztás </a:t>
            </a:r>
            <a:r>
              <a:rPr lang="hu-HU" sz="2000" b="1" dirty="0">
                <a:latin typeface="+mj-lt"/>
              </a:rPr>
              <a:t>32%-a </a:t>
            </a:r>
            <a:r>
              <a:rPr lang="hu-HU" sz="2000" dirty="0">
                <a:latin typeface="+mj-lt"/>
              </a:rPr>
              <a:t>megújuló energiaforrásokból származzon.</a:t>
            </a:r>
          </a:p>
        </p:txBody>
      </p:sp>
    </p:spTree>
    <p:extLst>
      <p:ext uri="{BB962C8B-B14F-4D97-AF65-F5344CB8AC3E}">
        <p14:creationId xmlns:p14="http://schemas.microsoft.com/office/powerpoint/2010/main" val="413075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691680" y="260648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+mj-lt"/>
              </a:rPr>
              <a:t>Megújuló energiaforrások jogi szabályozása </a:t>
            </a:r>
            <a:r>
              <a:rPr lang="hu-HU" sz="2800" b="1" dirty="0">
                <a:latin typeface="+mj-lt"/>
              </a:rPr>
              <a:t>az Európai Unióban </a:t>
            </a:r>
          </a:p>
        </p:txBody>
      </p:sp>
      <p:sp>
        <p:nvSpPr>
          <p:cNvPr id="4" name="Téglalap 1"/>
          <p:cNvSpPr/>
          <p:nvPr/>
        </p:nvSpPr>
        <p:spPr>
          <a:xfrm>
            <a:off x="467544" y="1608837"/>
            <a:ext cx="835292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>
                <a:latin typeface="+mj-lt"/>
              </a:rPr>
              <a:t>2002-ig </a:t>
            </a:r>
            <a:r>
              <a:rPr lang="hu-HU" sz="2200" dirty="0" smtClean="0">
                <a:latin typeface="+mj-lt"/>
              </a:rPr>
              <a:t>különálló </a:t>
            </a:r>
            <a:r>
              <a:rPr lang="hu-HU" sz="2200" dirty="0">
                <a:latin typeface="+mj-lt"/>
              </a:rPr>
              <a:t>egyezmény vonatkozott </a:t>
            </a:r>
            <a:r>
              <a:rPr lang="hu-HU" sz="2200" dirty="0" smtClean="0">
                <a:latin typeface="+mj-lt"/>
              </a:rPr>
              <a:t>többek között a </a:t>
            </a:r>
            <a:r>
              <a:rPr lang="hu-HU" sz="2200" dirty="0">
                <a:latin typeface="+mj-lt"/>
              </a:rPr>
              <a:t>szénre mint elsődleges energiaforrásra, ehhez hasonló </a:t>
            </a:r>
            <a:r>
              <a:rPr lang="hu-HU" sz="2200" b="1" dirty="0">
                <a:latin typeface="+mj-lt"/>
              </a:rPr>
              <a:t>jogi alapja a megújuló energiaforrásoknak viszont nem létezett </a:t>
            </a:r>
            <a:r>
              <a:rPr lang="hu-HU" sz="2200" dirty="0">
                <a:latin typeface="+mj-lt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b="1" dirty="0">
                <a:latin typeface="+mj-lt"/>
              </a:rPr>
              <a:t>Az EU energiapolitikája </a:t>
            </a:r>
            <a:r>
              <a:rPr lang="hu-HU" sz="2200" dirty="0">
                <a:latin typeface="+mj-lt"/>
              </a:rPr>
              <a:t>a Lisszaboni szerződés hatálybalépéséig anélkül működött, hogy erre a Szerződésben kifejezett jogalap lett volna.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b="1" dirty="0">
                <a:latin typeface="+mj-lt"/>
              </a:rPr>
              <a:t>A EGK-szerződés </a:t>
            </a:r>
            <a:r>
              <a:rPr lang="hu-HU" sz="2200" dirty="0">
                <a:latin typeface="+mj-lt"/>
              </a:rPr>
              <a:t>3. cikk u) pontjával állapította meg azt, hogy a Közösség hozzon intézkedéseket az energiaszektort illetően, de nem tartalmazott előírást arra vonatkozóan, hogy ezt milyen eszközök birtokában lehet megtenni. Ennek</a:t>
            </a:r>
            <a:r>
              <a:rPr lang="hu-HU" dirty="0"/>
              <a:t> </a:t>
            </a:r>
            <a:r>
              <a:rPr lang="hu-HU" sz="2200" dirty="0">
                <a:latin typeface="+mj-lt"/>
              </a:rPr>
              <a:t>az az oka, hogy a tagállamok meg kívánták tartani szuverenitásukat az energiaszektor felett.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>
                <a:latin typeface="+mj-lt"/>
              </a:rPr>
              <a:t>Jelenleg is hatályos szabályokat az </a:t>
            </a:r>
            <a:r>
              <a:rPr lang="hu-HU" sz="2200" b="1" dirty="0">
                <a:latin typeface="+mj-lt"/>
              </a:rPr>
              <a:t>EUMSZ </a:t>
            </a:r>
            <a:r>
              <a:rPr lang="hu-HU" sz="2200" b="1" dirty="0" smtClean="0">
                <a:latin typeface="+mj-lt"/>
              </a:rPr>
              <a:t>tartalmaz</a:t>
            </a:r>
            <a:r>
              <a:rPr lang="hu-HU" sz="2200" dirty="0">
                <a:latin typeface="+mj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485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11760" y="110434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atin typeface="+mj-lt"/>
              </a:rPr>
              <a:t>Klímavédelemre vonatkozó uniós jogszabályok</a:t>
            </a:r>
            <a:endParaRPr lang="hu-HU" sz="3600" b="1" dirty="0">
              <a:latin typeface="+mj-lt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95706" y="1628800"/>
            <a:ext cx="84244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 smtClean="0">
                <a:latin typeface="+mj-lt"/>
              </a:rPr>
              <a:t>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23788" y="1531194"/>
            <a:ext cx="8624766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>
                <a:latin typeface="+mj-lt"/>
              </a:rPr>
              <a:t>2009/31/EK irányelv a szén-dioxid geológiai tárolásáról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 szén-dioxid-leválasztási és </a:t>
            </a:r>
            <a:r>
              <a:rPr lang="hu-HU" sz="2000" dirty="0" err="1">
                <a:latin typeface="+mj-lt"/>
              </a:rPr>
              <a:t>-tárolási</a:t>
            </a:r>
            <a:r>
              <a:rPr lang="hu-HU" sz="2000" dirty="0">
                <a:latin typeface="+mj-lt"/>
              </a:rPr>
              <a:t> technológia segítségével a CO</a:t>
            </a:r>
            <a:r>
              <a:rPr lang="hu-HU" sz="2000" baseline="-25000" dirty="0">
                <a:latin typeface="+mj-lt"/>
              </a:rPr>
              <a:t>2</a:t>
            </a:r>
            <a:r>
              <a:rPr lang="hu-HU" sz="2000" dirty="0">
                <a:latin typeface="+mj-lt"/>
              </a:rPr>
              <a:t>-t </a:t>
            </a:r>
            <a:r>
              <a:rPr lang="hu-HU" sz="2000" dirty="0" smtClean="0">
                <a:latin typeface="+mj-lt"/>
              </a:rPr>
              <a:t>elkülönítik, </a:t>
            </a:r>
            <a:r>
              <a:rPr lang="hu-HU" sz="2000" dirty="0">
                <a:latin typeface="+mj-lt"/>
              </a:rPr>
              <a:t>összesűrítik, majd olyan helyre szállítják, ahol tárolható.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Az EU szabályozási keretrendszert hozott létre az új technológia kereskedelmi léptékű bevezetése azonban a végrehajtása Európában nehezebbnek bizonyult tekintettel arra, hogy költségek igen magasak.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b="1" dirty="0">
                <a:latin typeface="+mj-lt"/>
              </a:rPr>
              <a:t>Hazai jogban való megjelenés</a:t>
            </a:r>
            <a:r>
              <a:rPr lang="hu-HU" sz="2000" dirty="0">
                <a:latin typeface="+mj-lt"/>
              </a:rPr>
              <a:t>: 145/2012. (VII. 3.) Korm. Rendelet a szén-dioxid geológiai tárolásáról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000" dirty="0">
              <a:latin typeface="+mj-lt"/>
            </a:endParaRPr>
          </a:p>
          <a:p>
            <a:r>
              <a:rPr lang="hu-HU" sz="2000" b="1" dirty="0">
                <a:latin typeface="+mj-lt"/>
              </a:rPr>
              <a:t>2018/2001/EU irányelve a megújuló energiaforrásokból előállított energia használatának előmozdításáról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Az irányelv azt szeretné elérni, hogy a megújuló energiaforrások, például a biomassza, vízenergia, szél- és napenergia 2030-ra az EU teljes energiafogyasztásának legalább 32%-át tegyék ki.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prstClr val="black"/>
                </a:solidFill>
                <a:latin typeface="Times New Roman"/>
              </a:rPr>
              <a:t>Hazai jogban való megjelenés</a:t>
            </a:r>
            <a:r>
              <a:rPr lang="hu-HU" sz="2000" dirty="0">
                <a:solidFill>
                  <a:prstClr val="black"/>
                </a:solidFill>
                <a:latin typeface="Times New Roman"/>
              </a:rPr>
              <a:t>: 7/2006. (V. 24.) TNM rendelet az épületek energetikai jellemzőinek meghatározásáról</a:t>
            </a:r>
          </a:p>
          <a:p>
            <a:pPr algn="just"/>
            <a:endParaRPr lang="hu-HU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092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691680" y="260648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latin typeface="+mj-lt"/>
              </a:rPr>
              <a:t>Megújuló energiaforrások jogi szabályozása az Európai Unióban </a:t>
            </a:r>
            <a:endParaRPr lang="hu-HU" sz="2800" dirty="0">
              <a:latin typeface="+mj-lt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482496" y="1844824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 </a:t>
            </a:r>
            <a:r>
              <a:rPr lang="hu-HU" sz="2000" dirty="0">
                <a:latin typeface="+mj-lt"/>
              </a:rPr>
              <a:t>Tanács, </a:t>
            </a:r>
            <a:r>
              <a:rPr lang="hu-HU" sz="2000" dirty="0" smtClean="0">
                <a:latin typeface="+mj-lt"/>
              </a:rPr>
              <a:t>a </a:t>
            </a:r>
            <a:r>
              <a:rPr lang="hu-HU" sz="2000" dirty="0">
                <a:latin typeface="+mj-lt"/>
              </a:rPr>
              <a:t>Bizottság javaslata alapján, </a:t>
            </a:r>
            <a:r>
              <a:rPr lang="hu-HU" sz="2000" dirty="0" smtClean="0">
                <a:latin typeface="+mj-lt"/>
              </a:rPr>
              <a:t>határozhat </a:t>
            </a:r>
            <a:r>
              <a:rPr lang="hu-HU" sz="2000" dirty="0">
                <a:latin typeface="+mj-lt"/>
              </a:rPr>
              <a:t>a </a:t>
            </a:r>
            <a:r>
              <a:rPr lang="hu-HU" sz="2000" b="1" dirty="0">
                <a:latin typeface="+mj-lt"/>
              </a:rPr>
              <a:t>gazdasági helyzetnek megfelelő </a:t>
            </a:r>
            <a:r>
              <a:rPr lang="hu-HU" sz="2000" b="1" dirty="0" smtClean="0">
                <a:latin typeface="+mj-lt"/>
              </a:rPr>
              <a:t>intézkedésekről</a:t>
            </a:r>
            <a:r>
              <a:rPr lang="hu-HU" sz="2000" dirty="0" smtClean="0">
                <a:latin typeface="+mj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 Bizottság </a:t>
            </a:r>
            <a:r>
              <a:rPr lang="hu-HU" sz="2000" b="1" dirty="0" smtClean="0">
                <a:latin typeface="+mj-lt"/>
              </a:rPr>
              <a:t>három kérdést </a:t>
            </a:r>
            <a:r>
              <a:rPr lang="hu-HU" sz="2000" b="1" dirty="0">
                <a:latin typeface="+mj-lt"/>
              </a:rPr>
              <a:t>határozott meg</a:t>
            </a:r>
            <a:r>
              <a:rPr lang="hu-HU" sz="2000" dirty="0">
                <a:latin typeface="+mj-lt"/>
              </a:rPr>
              <a:t>, amelyekben Uniós energiapolitikai intézkedéseket kell alkotni: </a:t>
            </a:r>
            <a:endParaRPr lang="hu-HU" sz="2000" dirty="0" smtClean="0">
              <a:latin typeface="+mj-lt"/>
            </a:endParaRPr>
          </a:p>
          <a:p>
            <a:pPr marL="803275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Az </a:t>
            </a:r>
            <a:r>
              <a:rPr lang="hu-HU" dirty="0">
                <a:latin typeface="+mj-lt"/>
              </a:rPr>
              <a:t>energiaellátás unión kívüli forrásoktól való függésének csökkentése; </a:t>
            </a:r>
            <a:endParaRPr lang="hu-HU" dirty="0" smtClean="0">
              <a:latin typeface="+mj-lt"/>
            </a:endParaRPr>
          </a:p>
          <a:p>
            <a:pPr marL="803275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Az </a:t>
            </a:r>
            <a:r>
              <a:rPr lang="hu-HU" dirty="0">
                <a:latin typeface="+mj-lt"/>
              </a:rPr>
              <a:t>energiatermékek versenyképesebb árainak biztosítása; </a:t>
            </a:r>
            <a:endParaRPr lang="hu-HU" dirty="0" smtClean="0">
              <a:latin typeface="+mj-lt"/>
            </a:endParaRPr>
          </a:p>
          <a:p>
            <a:pPr marL="803275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Az </a:t>
            </a:r>
            <a:r>
              <a:rPr lang="hu-HU" dirty="0">
                <a:latin typeface="+mj-lt"/>
              </a:rPr>
              <a:t>energiapiacok környezetvédelmi céloknak való jobb </a:t>
            </a:r>
            <a:r>
              <a:rPr lang="hu-HU" dirty="0" smtClean="0">
                <a:latin typeface="+mj-lt"/>
              </a:rPr>
              <a:t>megfeleltetése.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 fenti </a:t>
            </a:r>
            <a:r>
              <a:rPr lang="hu-HU" sz="2000" dirty="0">
                <a:latin typeface="+mj-lt"/>
              </a:rPr>
              <a:t>célok </a:t>
            </a:r>
            <a:r>
              <a:rPr lang="hu-HU" sz="2000" dirty="0" smtClean="0">
                <a:latin typeface="+mj-lt"/>
              </a:rPr>
              <a:t>elérésében </a:t>
            </a:r>
            <a:r>
              <a:rPr lang="hu-HU" sz="2000" b="1" dirty="0">
                <a:latin typeface="+mj-lt"/>
              </a:rPr>
              <a:t>lassú előrehaladás figyelhető meg a tagállamok </a:t>
            </a:r>
            <a:r>
              <a:rPr lang="hu-HU" sz="2000" dirty="0">
                <a:latin typeface="+mj-lt"/>
              </a:rPr>
              <a:t>részéről, </a:t>
            </a:r>
            <a:r>
              <a:rPr lang="hu-HU" sz="2000" dirty="0" smtClean="0">
                <a:latin typeface="+mj-lt"/>
              </a:rPr>
              <a:t>melynek oka, hogy </a:t>
            </a:r>
            <a:r>
              <a:rPr lang="hu-HU" sz="2000" dirty="0">
                <a:latin typeface="+mj-lt"/>
              </a:rPr>
              <a:t>a tagállamok </a:t>
            </a:r>
            <a:r>
              <a:rPr lang="hu-HU" sz="2000" dirty="0" smtClean="0">
                <a:latin typeface="+mj-lt"/>
              </a:rPr>
              <a:t>a </a:t>
            </a:r>
            <a:r>
              <a:rPr lang="hu-HU" sz="2000" dirty="0">
                <a:latin typeface="+mj-lt"/>
              </a:rPr>
              <a:t>nemzeti </a:t>
            </a:r>
            <a:r>
              <a:rPr lang="hu-HU" sz="2000" dirty="0" smtClean="0">
                <a:latin typeface="+mj-lt"/>
              </a:rPr>
              <a:t>energiaforrásokra hagyatkoznak, </a:t>
            </a:r>
            <a:r>
              <a:rPr lang="hu-HU" sz="2000" dirty="0">
                <a:latin typeface="+mj-lt"/>
              </a:rPr>
              <a:t>és az energiaügyi intézkedések terén meg szeretnék tartani a nemzeti hatáskörüket, legfőképpen az energia árak meghatározásának jogát.  </a:t>
            </a:r>
          </a:p>
        </p:txBody>
      </p:sp>
    </p:spTree>
    <p:extLst>
      <p:ext uri="{BB962C8B-B14F-4D97-AF65-F5344CB8AC3E}">
        <p14:creationId xmlns:p14="http://schemas.microsoft.com/office/powerpoint/2010/main" val="295022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691680" y="260648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+mj-lt"/>
              </a:rPr>
              <a:t>Megújuló energiaforrások jogi szabályozása </a:t>
            </a:r>
            <a:r>
              <a:rPr lang="hu-HU" sz="2800" b="1" dirty="0">
                <a:latin typeface="+mj-lt"/>
              </a:rPr>
              <a:t>az Európai Unióban </a:t>
            </a:r>
          </a:p>
        </p:txBody>
      </p:sp>
      <p:sp>
        <p:nvSpPr>
          <p:cNvPr id="2" name="Téglalap 1"/>
          <p:cNvSpPr/>
          <p:nvPr/>
        </p:nvSpPr>
        <p:spPr>
          <a:xfrm>
            <a:off x="467544" y="1582341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+mj-lt"/>
              </a:rPr>
              <a:t>A </a:t>
            </a:r>
            <a:r>
              <a:rPr lang="hu-HU" sz="2000" dirty="0" smtClean="0">
                <a:latin typeface="+mj-lt"/>
              </a:rPr>
              <a:t>tagállamok meghatározhatják politikájukat </a:t>
            </a:r>
            <a:r>
              <a:rPr lang="hu-HU" sz="2000" dirty="0">
                <a:latin typeface="+mj-lt"/>
              </a:rPr>
              <a:t>a </a:t>
            </a:r>
            <a:r>
              <a:rPr lang="hu-HU" sz="2000" b="1" dirty="0">
                <a:latin typeface="+mj-lt"/>
              </a:rPr>
              <a:t>megújuló energiaforrások </a:t>
            </a:r>
            <a:r>
              <a:rPr lang="hu-HU" sz="2000" b="1" dirty="0" smtClean="0">
                <a:latin typeface="+mj-lt"/>
              </a:rPr>
              <a:t>körében</a:t>
            </a:r>
            <a:r>
              <a:rPr lang="hu-HU" sz="2000" dirty="0" smtClean="0">
                <a:latin typeface="+mj-lt"/>
              </a:rPr>
              <a:t>, amely a </a:t>
            </a:r>
            <a:r>
              <a:rPr lang="hu-HU" sz="2000" b="1" dirty="0" smtClean="0">
                <a:latin typeface="+mj-lt"/>
              </a:rPr>
              <a:t>másodlagos jogalkotásában tükröződik</a:t>
            </a:r>
            <a:r>
              <a:rPr lang="hu-HU" sz="2000" dirty="0" smtClean="0">
                <a:latin typeface="+mj-lt"/>
              </a:rPr>
              <a:t>, viszont </a:t>
            </a:r>
            <a:r>
              <a:rPr lang="hu-HU" sz="2000" dirty="0">
                <a:latin typeface="+mj-lt"/>
              </a:rPr>
              <a:t>nagyon kevés jogilag is releváns aktus van kifejezetten a megújuló energiaforrásoknak szentelve. </a:t>
            </a:r>
            <a:endParaRPr lang="hu-HU" sz="2000" dirty="0" smtClean="0">
              <a:latin typeface="+mj-lt"/>
            </a:endParaRPr>
          </a:p>
          <a:p>
            <a:pPr algn="just"/>
            <a:r>
              <a:rPr lang="hu-HU" sz="2000" dirty="0">
                <a:latin typeface="+mj-lt"/>
              </a:rPr>
              <a:t>A megújuló energiaforrásokra </a:t>
            </a:r>
            <a:r>
              <a:rPr lang="hu-HU" sz="2000" dirty="0" smtClean="0">
                <a:latin typeface="+mj-lt"/>
              </a:rPr>
              <a:t>vonatkozó irányelvek: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b="1" dirty="0">
                <a:latin typeface="+mj-lt"/>
              </a:rPr>
              <a:t>A megújuló energiaforrásokból előállított villamos energia támogatásáról szóló 2001/77/EK irányelv </a:t>
            </a:r>
            <a:endParaRPr lang="hu-HU" sz="2000" b="1" dirty="0" smtClean="0">
              <a:latin typeface="+mj-lt"/>
            </a:endParaRPr>
          </a:p>
          <a:p>
            <a:pPr marL="725488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 célkitűzése </a:t>
            </a:r>
            <a:r>
              <a:rPr lang="hu-HU" sz="2000" dirty="0">
                <a:latin typeface="+mj-lt"/>
              </a:rPr>
              <a:t>az volt, hogy 2010-re a teljes villamosenergia-fogyasztásból a megújuló energiaforrások részesedését 21%-ra </a:t>
            </a:r>
            <a:r>
              <a:rPr lang="hu-HU" sz="2000" dirty="0" smtClean="0">
                <a:latin typeface="+mj-lt"/>
              </a:rPr>
              <a:t>növeljék, továbbá 2010-re </a:t>
            </a:r>
            <a:r>
              <a:rPr lang="hu-HU" sz="2000" dirty="0">
                <a:latin typeface="+mj-lt"/>
              </a:rPr>
              <a:t>a teljes bruttó nemzeti energiafogyasztásnak 12%-a kell, hogy megújuló erőforrásokból történjen.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b="1" dirty="0">
                <a:latin typeface="+mj-lt"/>
              </a:rPr>
              <a:t>A </a:t>
            </a:r>
            <a:r>
              <a:rPr lang="hu-HU" sz="2000" b="1" dirty="0" err="1">
                <a:latin typeface="+mj-lt"/>
              </a:rPr>
              <a:t>bioüzemanyagok</a:t>
            </a:r>
            <a:r>
              <a:rPr lang="hu-HU" sz="2000" b="1" dirty="0">
                <a:latin typeface="+mj-lt"/>
              </a:rPr>
              <a:t> használatának előmozdításáról szóló 2003/30/EK </a:t>
            </a:r>
            <a:r>
              <a:rPr lang="hu-HU" sz="2000" b="1" dirty="0" smtClean="0">
                <a:latin typeface="+mj-lt"/>
              </a:rPr>
              <a:t>irányelv</a:t>
            </a:r>
          </a:p>
          <a:p>
            <a:pPr marL="725488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Előírta</a:t>
            </a:r>
            <a:r>
              <a:rPr lang="hu-HU" sz="2000" dirty="0">
                <a:latin typeface="+mj-lt"/>
              </a:rPr>
              <a:t>, hogy a tagállamoknak biztosítani kell a </a:t>
            </a:r>
            <a:r>
              <a:rPr lang="hu-HU" sz="2000" dirty="0" err="1">
                <a:latin typeface="+mj-lt"/>
              </a:rPr>
              <a:t>bioüzemanyagok</a:t>
            </a:r>
            <a:r>
              <a:rPr lang="hu-HU" sz="2000" dirty="0">
                <a:latin typeface="+mj-lt"/>
              </a:rPr>
              <a:t> és más megújuló üzemanyagok egy minimális részesedését a saját </a:t>
            </a:r>
            <a:r>
              <a:rPr lang="hu-HU" sz="2000" dirty="0" smtClean="0">
                <a:latin typeface="+mj-lt"/>
              </a:rPr>
              <a:t>piacukon.</a:t>
            </a:r>
          </a:p>
          <a:p>
            <a:pPr marL="725488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2010-re </a:t>
            </a:r>
            <a:r>
              <a:rPr lang="hu-HU" sz="2000" dirty="0">
                <a:latin typeface="+mj-lt"/>
              </a:rPr>
              <a:t>a </a:t>
            </a:r>
            <a:r>
              <a:rPr lang="hu-HU" sz="2000" dirty="0" err="1">
                <a:latin typeface="+mj-lt"/>
              </a:rPr>
              <a:t>bioüzemanyagok</a:t>
            </a:r>
            <a:r>
              <a:rPr lang="hu-HU" sz="2000" dirty="0">
                <a:latin typeface="+mj-lt"/>
              </a:rPr>
              <a:t> 5,75%-os részesedését írta elő. </a:t>
            </a:r>
          </a:p>
        </p:txBody>
      </p:sp>
    </p:spTree>
    <p:extLst>
      <p:ext uri="{BB962C8B-B14F-4D97-AF65-F5344CB8AC3E}">
        <p14:creationId xmlns:p14="http://schemas.microsoft.com/office/powerpoint/2010/main" val="25402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691680" y="260648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+mj-lt"/>
              </a:rPr>
              <a:t>Megújuló energiaforrások jogi szabályozása </a:t>
            </a:r>
            <a:r>
              <a:rPr lang="hu-HU" sz="2800" b="1" dirty="0">
                <a:latin typeface="+mj-lt"/>
              </a:rPr>
              <a:t>az Európai Unióban </a:t>
            </a:r>
          </a:p>
        </p:txBody>
      </p:sp>
      <p:sp>
        <p:nvSpPr>
          <p:cNvPr id="2" name="Téglalap 1"/>
          <p:cNvSpPr/>
          <p:nvPr/>
        </p:nvSpPr>
        <p:spPr>
          <a:xfrm>
            <a:off x="323528" y="1772816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b="1" dirty="0">
                <a:latin typeface="+mj-lt"/>
              </a:rPr>
              <a:t>A megújuló energiaforrásból előállított energia támogatásáról szóló 2009/28/EK irányelv </a:t>
            </a:r>
            <a:endParaRPr lang="hu-HU" sz="2000" b="1" dirty="0" smtClean="0">
              <a:latin typeface="+mj-lt"/>
            </a:endParaRPr>
          </a:p>
          <a:p>
            <a:pPr marL="804863" indent="-354013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Szabályozza </a:t>
            </a:r>
            <a:r>
              <a:rPr lang="hu-HU" sz="2000" dirty="0">
                <a:latin typeface="+mj-lt"/>
              </a:rPr>
              <a:t>a </a:t>
            </a:r>
            <a:r>
              <a:rPr lang="hu-HU" sz="2000" b="1" dirty="0">
                <a:latin typeface="+mj-lt"/>
              </a:rPr>
              <a:t>megújuló energiák részarányának növelésére </a:t>
            </a:r>
            <a:r>
              <a:rPr lang="hu-HU" sz="2000" dirty="0">
                <a:latin typeface="+mj-lt"/>
              </a:rPr>
              <a:t>tett erőfeszítéseket, valamint jogilag kötelező érvényű tagállami célkitűzéseket ír elő az egyes tagállamok számára. </a:t>
            </a:r>
            <a:endParaRPr lang="hu-HU" sz="2000" dirty="0" smtClean="0">
              <a:latin typeface="+mj-lt"/>
            </a:endParaRPr>
          </a:p>
          <a:p>
            <a:pPr marL="804863" indent="-354013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Előírta, hogy az </a:t>
            </a:r>
            <a:r>
              <a:rPr lang="hu-HU" sz="2000" dirty="0">
                <a:latin typeface="+mj-lt"/>
              </a:rPr>
              <a:t>összes tagország </a:t>
            </a:r>
            <a:r>
              <a:rPr lang="hu-HU" sz="2000" dirty="0" smtClean="0">
                <a:latin typeface="+mj-lt"/>
              </a:rPr>
              <a:t>számára, </a:t>
            </a:r>
            <a:r>
              <a:rPr lang="hu-HU" sz="2000" dirty="0">
                <a:latin typeface="+mj-lt"/>
              </a:rPr>
              <a:t>hogy 2020-ig milyen mértékben </a:t>
            </a:r>
            <a:r>
              <a:rPr lang="hu-HU" sz="2000" b="1" dirty="0">
                <a:latin typeface="+mj-lt"/>
              </a:rPr>
              <a:t>csökkentse az üvegházhatású gázok kibocsátását</a:t>
            </a:r>
            <a:r>
              <a:rPr lang="hu-HU" sz="2000" dirty="0">
                <a:latin typeface="+mj-lt"/>
              </a:rPr>
              <a:t>, milyen mértékben </a:t>
            </a:r>
            <a:r>
              <a:rPr lang="hu-HU" sz="2000" b="1" dirty="0">
                <a:latin typeface="+mj-lt"/>
              </a:rPr>
              <a:t>alkalmazza a megújuló </a:t>
            </a:r>
            <a:r>
              <a:rPr lang="hu-HU" sz="2000" b="1" dirty="0" smtClean="0">
                <a:latin typeface="+mj-lt"/>
              </a:rPr>
              <a:t>energiaforrásokat</a:t>
            </a:r>
            <a:r>
              <a:rPr lang="hu-HU" sz="2000" dirty="0" smtClean="0">
                <a:latin typeface="+mj-lt"/>
              </a:rPr>
              <a:t>, </a:t>
            </a:r>
            <a:r>
              <a:rPr lang="hu-HU" sz="2000" dirty="0">
                <a:latin typeface="+mj-lt"/>
              </a:rPr>
              <a:t>és mekkora arányban </a:t>
            </a:r>
            <a:r>
              <a:rPr lang="hu-HU" sz="2000" b="1" dirty="0">
                <a:latin typeface="+mj-lt"/>
              </a:rPr>
              <a:t>alkalmazza a </a:t>
            </a:r>
            <a:r>
              <a:rPr lang="hu-HU" sz="2000" b="1" dirty="0" err="1" smtClean="0">
                <a:latin typeface="+mj-lt"/>
              </a:rPr>
              <a:t>bioüzemanyagokat</a:t>
            </a:r>
            <a:r>
              <a:rPr lang="hu-HU" sz="2000" b="1" dirty="0" smtClean="0">
                <a:latin typeface="+mj-lt"/>
              </a:rPr>
              <a:t> </a:t>
            </a:r>
            <a:r>
              <a:rPr lang="hu-HU" sz="2000" b="1" dirty="0" err="1" smtClean="0">
                <a:latin typeface="+mj-lt"/>
              </a:rPr>
              <a:t>a</a:t>
            </a:r>
            <a:r>
              <a:rPr lang="hu-HU" sz="2000" b="1" dirty="0" smtClean="0">
                <a:latin typeface="+mj-lt"/>
              </a:rPr>
              <a:t> </a:t>
            </a:r>
            <a:r>
              <a:rPr lang="hu-HU" sz="2000" b="1" dirty="0">
                <a:latin typeface="+mj-lt"/>
              </a:rPr>
              <a:t>közlekedésben</a:t>
            </a:r>
            <a:r>
              <a:rPr lang="hu-HU" sz="2000" dirty="0">
                <a:latin typeface="+mj-lt"/>
              </a:rPr>
              <a:t>. </a:t>
            </a:r>
            <a:endParaRPr lang="hu-HU" sz="2000" dirty="0" smtClean="0">
              <a:latin typeface="+mj-lt"/>
            </a:endParaRPr>
          </a:p>
          <a:p>
            <a:pPr marL="804863" indent="-354013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 </a:t>
            </a:r>
            <a:r>
              <a:rPr lang="hu-HU" sz="2000" dirty="0">
                <a:latin typeface="+mj-lt"/>
              </a:rPr>
              <a:t>megújuló energiaforrások részarányára vonatkozóan a tagállamoknak </a:t>
            </a:r>
            <a:r>
              <a:rPr lang="hu-HU" sz="2000" b="1" dirty="0" smtClean="0">
                <a:latin typeface="+mj-lt"/>
              </a:rPr>
              <a:t>20</a:t>
            </a:r>
            <a:r>
              <a:rPr lang="hu-HU" sz="2000" b="1" dirty="0">
                <a:latin typeface="+mj-lt"/>
              </a:rPr>
              <a:t>%-os kötelező </a:t>
            </a:r>
            <a:r>
              <a:rPr lang="hu-HU" sz="2000" dirty="0">
                <a:latin typeface="+mj-lt"/>
              </a:rPr>
              <a:t>általános célkitűzést </a:t>
            </a:r>
            <a:r>
              <a:rPr lang="hu-HU" sz="2000" dirty="0" smtClean="0">
                <a:latin typeface="+mj-lt"/>
              </a:rPr>
              <a:t>kellett </a:t>
            </a:r>
            <a:r>
              <a:rPr lang="hu-HU" sz="2000" dirty="0">
                <a:latin typeface="+mj-lt"/>
              </a:rPr>
              <a:t>teljesíteni 2020-ig</a:t>
            </a:r>
            <a:r>
              <a:rPr lang="hu-HU" sz="2000" dirty="0" smtClean="0">
                <a:latin typeface="+mj-lt"/>
              </a:rPr>
              <a:t>. (</a:t>
            </a:r>
            <a:r>
              <a:rPr lang="hu-HU" sz="2000" dirty="0">
                <a:latin typeface="+mj-lt"/>
              </a:rPr>
              <a:t>Magyarország 13%-os megújuló energia részarány elérését vállalta</a:t>
            </a:r>
            <a:r>
              <a:rPr lang="hu-HU" sz="2000" dirty="0" smtClean="0">
                <a:latin typeface="+mj-lt"/>
              </a:rPr>
              <a:t>.)</a:t>
            </a:r>
            <a:endParaRPr lang="hu-HU" sz="2000" dirty="0">
              <a:latin typeface="+mj-lt"/>
            </a:endParaRPr>
          </a:p>
          <a:p>
            <a:pPr algn="just"/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206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267744" y="332656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latin typeface="+mj-lt"/>
              </a:rPr>
              <a:t>Megújuló energiaforrások</a:t>
            </a:r>
            <a:endParaRPr lang="hu-HU" sz="4000" b="1" dirty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" t="12371" r="7779" b="9287"/>
          <a:stretch/>
        </p:blipFill>
        <p:spPr bwMode="auto">
          <a:xfrm>
            <a:off x="755576" y="1484784"/>
            <a:ext cx="7632848" cy="317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1"/>
          <p:cNvSpPr txBox="1"/>
          <p:nvPr/>
        </p:nvSpPr>
        <p:spPr>
          <a:xfrm>
            <a:off x="755576" y="4679558"/>
            <a:ext cx="33281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/>
              <a:t>Forrás: </a:t>
            </a:r>
            <a:r>
              <a:rPr lang="hu-HU" sz="1100" dirty="0">
                <a:hlinkClick r:id="rId3"/>
              </a:rPr>
              <a:t>https://mtvsz.hu/dynamic/energiaatlasz.pdf</a:t>
            </a:r>
            <a:endParaRPr lang="hu-HU" sz="1100" dirty="0"/>
          </a:p>
        </p:txBody>
      </p:sp>
      <p:sp>
        <p:nvSpPr>
          <p:cNvPr id="8" name="Téglalap 4"/>
          <p:cNvSpPr/>
          <p:nvPr/>
        </p:nvSpPr>
        <p:spPr>
          <a:xfrm>
            <a:off x="355825" y="4941168"/>
            <a:ext cx="84323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 2015-ös Párizsi </a:t>
            </a:r>
            <a:r>
              <a:rPr lang="hu-HU" sz="2000" dirty="0" err="1" smtClean="0">
                <a:latin typeface="+mj-lt"/>
              </a:rPr>
              <a:t>Klímamegállapodás</a:t>
            </a:r>
            <a:r>
              <a:rPr lang="hu-HU" sz="2000" dirty="0" smtClean="0">
                <a:latin typeface="+mj-lt"/>
              </a:rPr>
              <a:t> arra kötelezi az Európai Uniót, hogy nagymértékben </a:t>
            </a:r>
            <a:r>
              <a:rPr lang="hu-HU" sz="2000" dirty="0">
                <a:latin typeface="+mj-lt"/>
              </a:rPr>
              <a:t>csökkentse az üvegházgáz kibocsátást. </a:t>
            </a:r>
            <a:endParaRPr lang="hu-HU" sz="2000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 </a:t>
            </a:r>
            <a:r>
              <a:rPr lang="hu-HU" sz="2000" dirty="0">
                <a:latin typeface="+mj-lt"/>
              </a:rPr>
              <a:t>„Tiszta Energia minden európainak” javaslatcsomag célja, hogy összeegyeztesse az EU belső energiaszabályozását a párizsi </a:t>
            </a:r>
            <a:r>
              <a:rPr lang="hu-HU" sz="2000" dirty="0" smtClean="0">
                <a:latin typeface="+mj-lt"/>
              </a:rPr>
              <a:t>vállalásaival, valamint </a:t>
            </a:r>
            <a:r>
              <a:rPr lang="hu-HU" sz="2000" dirty="0">
                <a:latin typeface="+mj-lt"/>
              </a:rPr>
              <a:t>EU globális vezető szerepet töltsön be a megújuló energiaforrások </a:t>
            </a:r>
            <a:r>
              <a:rPr lang="hu-HU" sz="2000" dirty="0" smtClean="0">
                <a:latin typeface="+mj-lt"/>
              </a:rPr>
              <a:t>terén. </a:t>
            </a: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74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267744" y="332656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latin typeface="+mj-lt"/>
              </a:rPr>
              <a:t>Megújuló energiaforrások</a:t>
            </a:r>
            <a:endParaRPr lang="hu-HU" sz="4000" b="1" dirty="0">
              <a:latin typeface="+mj-lt"/>
            </a:endParaRPr>
          </a:p>
        </p:txBody>
      </p:sp>
      <p:sp>
        <p:nvSpPr>
          <p:cNvPr id="5" name="Téglalap 3"/>
          <p:cNvSpPr/>
          <p:nvPr/>
        </p:nvSpPr>
        <p:spPr>
          <a:xfrm>
            <a:off x="262703" y="1881416"/>
            <a:ext cx="427096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A napenergia </a:t>
            </a:r>
            <a:r>
              <a:rPr lang="hu-HU" dirty="0" smtClean="0">
                <a:latin typeface="+mj-lt"/>
              </a:rPr>
              <a:t>egyik legalkalmasabb </a:t>
            </a:r>
            <a:r>
              <a:rPr lang="hu-HU" dirty="0">
                <a:latin typeface="+mj-lt"/>
              </a:rPr>
              <a:t>hűtés-fűtésre használt megújuló </a:t>
            </a:r>
            <a:r>
              <a:rPr lang="hu-HU" dirty="0" smtClean="0">
                <a:latin typeface="+mj-lt"/>
              </a:rPr>
              <a:t>energiaforrás </a:t>
            </a:r>
            <a:r>
              <a:rPr lang="hu-HU" dirty="0">
                <a:latin typeface="+mj-lt"/>
              </a:rPr>
              <a:t>Európában. </a:t>
            </a:r>
            <a:endParaRPr lang="hu-HU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 smtClean="0">
                <a:latin typeface="+mj-lt"/>
              </a:rPr>
              <a:t>A </a:t>
            </a:r>
            <a:r>
              <a:rPr lang="hu-HU" b="1" dirty="0" err="1">
                <a:latin typeface="+mj-lt"/>
              </a:rPr>
              <a:t>szolártermikus</a:t>
            </a:r>
            <a:r>
              <a:rPr lang="hu-HU" b="1" dirty="0">
                <a:latin typeface="+mj-lt"/>
              </a:rPr>
              <a:t> rendszerek </a:t>
            </a:r>
            <a:r>
              <a:rPr lang="hu-HU" dirty="0">
                <a:latin typeface="+mj-lt"/>
              </a:rPr>
              <a:t>képesek Napból közvetlenül </a:t>
            </a:r>
            <a:r>
              <a:rPr lang="hu-HU" dirty="0" smtClean="0">
                <a:latin typeface="+mj-lt"/>
              </a:rPr>
              <a:t>hőt előállítani, </a:t>
            </a:r>
            <a:r>
              <a:rPr lang="hu-HU" dirty="0">
                <a:latin typeface="+mj-lt"/>
              </a:rPr>
              <a:t>vagy folyadékot melegítenek, amely gőzt </a:t>
            </a:r>
            <a:r>
              <a:rPr lang="hu-HU" dirty="0" smtClean="0">
                <a:latin typeface="+mj-lt"/>
              </a:rPr>
              <a:t>termelnek (erőművekben </a:t>
            </a:r>
            <a:r>
              <a:rPr lang="hu-HU" dirty="0">
                <a:latin typeface="+mj-lt"/>
              </a:rPr>
              <a:t>áramtermelésre </a:t>
            </a:r>
            <a:r>
              <a:rPr lang="hu-HU" dirty="0" smtClean="0">
                <a:latin typeface="+mj-lt"/>
              </a:rPr>
              <a:t>használják).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 smtClean="0">
                <a:latin typeface="+mj-lt"/>
              </a:rPr>
              <a:t>A </a:t>
            </a:r>
            <a:r>
              <a:rPr lang="hu-HU" b="1" dirty="0">
                <a:latin typeface="+mj-lt"/>
              </a:rPr>
              <a:t>napelemes rendszerek </a:t>
            </a:r>
            <a:r>
              <a:rPr lang="hu-HU" dirty="0">
                <a:latin typeface="+mj-lt"/>
              </a:rPr>
              <a:t>a napenergiát képesek közvetlenül árammá </a:t>
            </a:r>
            <a:r>
              <a:rPr lang="hu-HU" dirty="0" smtClean="0">
                <a:latin typeface="+mj-lt"/>
              </a:rPr>
              <a:t>alakítani.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A </a:t>
            </a:r>
            <a:r>
              <a:rPr lang="hu-HU" b="1" dirty="0">
                <a:latin typeface="+mj-lt"/>
              </a:rPr>
              <a:t>napenergia használható </a:t>
            </a:r>
            <a:r>
              <a:rPr lang="hu-HU" dirty="0">
                <a:latin typeface="+mj-lt"/>
              </a:rPr>
              <a:t>épülethűtési rendszerek üzemeltetésére is</a:t>
            </a:r>
            <a:r>
              <a:rPr lang="hu-HU" dirty="0" smtClean="0">
                <a:latin typeface="+mj-lt"/>
              </a:rPr>
              <a:t>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002" r="19768" b="9723"/>
          <a:stretch/>
        </p:blipFill>
        <p:spPr bwMode="auto">
          <a:xfrm>
            <a:off x="4538988" y="1884238"/>
            <a:ext cx="4457993" cy="343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1"/>
          <p:cNvSpPr txBox="1"/>
          <p:nvPr/>
        </p:nvSpPr>
        <p:spPr>
          <a:xfrm>
            <a:off x="4788024" y="5347282"/>
            <a:ext cx="27622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 smtClean="0"/>
              <a:t>Forrás: </a:t>
            </a:r>
            <a:r>
              <a:rPr lang="hu-HU" sz="900" dirty="0">
                <a:hlinkClick r:id="rId3"/>
              </a:rPr>
              <a:t>https://mtvsz.hu/dynamic/energiaatlasz.pdf</a:t>
            </a:r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val="41968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267744" y="332656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latin typeface="+mj-lt"/>
              </a:rPr>
              <a:t>Megújuló energiaforrások</a:t>
            </a:r>
            <a:endParaRPr lang="hu-HU" sz="4000" b="1" dirty="0">
              <a:latin typeface="+mj-lt"/>
            </a:endParaRPr>
          </a:p>
        </p:txBody>
      </p:sp>
      <p:sp>
        <p:nvSpPr>
          <p:cNvPr id="4" name="Téglalap 1"/>
          <p:cNvSpPr/>
          <p:nvPr/>
        </p:nvSpPr>
        <p:spPr>
          <a:xfrm>
            <a:off x="323528" y="1700808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+mj-lt"/>
              </a:rPr>
              <a:t>A </a:t>
            </a:r>
            <a:r>
              <a:rPr lang="hu-HU" sz="2000" b="1" dirty="0" smtClean="0">
                <a:latin typeface="+mj-lt"/>
              </a:rPr>
              <a:t>vízenergiának</a:t>
            </a:r>
            <a:r>
              <a:rPr lang="hu-HU" sz="2000" dirty="0" smtClean="0">
                <a:latin typeface="+mj-lt"/>
              </a:rPr>
              <a:t> fontos szerepe van az </a:t>
            </a:r>
            <a:r>
              <a:rPr lang="hu-HU" sz="2000" dirty="0">
                <a:latin typeface="+mj-lt"/>
              </a:rPr>
              <a:t>EU megújuló energiaforrásból előállított energia </a:t>
            </a:r>
            <a:r>
              <a:rPr lang="hu-HU" sz="2000" dirty="0" smtClean="0">
                <a:latin typeface="+mj-lt"/>
              </a:rPr>
              <a:t>támogatásában </a:t>
            </a:r>
            <a:r>
              <a:rPr lang="hu-HU" sz="2000" dirty="0">
                <a:latin typeface="+mj-lt"/>
              </a:rPr>
              <a:t>és a 2020-2030 közötti időszak energia-célkitűzéseiben. 2011-ben mintegy 23000 vízerőművet regisztráltak az EU-ban.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3" t="25826" r="21492" b="25364"/>
          <a:stretch/>
        </p:blipFill>
        <p:spPr bwMode="auto">
          <a:xfrm>
            <a:off x="1080452" y="2924944"/>
            <a:ext cx="7127112" cy="327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1"/>
          <p:cNvSpPr txBox="1"/>
          <p:nvPr/>
        </p:nvSpPr>
        <p:spPr>
          <a:xfrm>
            <a:off x="1080452" y="6203260"/>
            <a:ext cx="27622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 smtClean="0"/>
              <a:t>Forrás: </a:t>
            </a:r>
            <a:r>
              <a:rPr lang="hu-HU" sz="900" dirty="0">
                <a:hlinkClick r:id="rId3"/>
              </a:rPr>
              <a:t>https://mtvsz.hu/dynamic/energiaatlasz.pdf</a:t>
            </a:r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val="47744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267744" y="332656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latin typeface="+mj-lt"/>
              </a:rPr>
              <a:t>Megújuló energiaforrások</a:t>
            </a:r>
            <a:endParaRPr lang="hu-HU" sz="4000" b="1" dirty="0">
              <a:latin typeface="+mj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899" y="1412776"/>
            <a:ext cx="6840760" cy="501244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331640" y="6489630"/>
            <a:ext cx="55114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dirty="0" smtClean="0"/>
              <a:t>Forrás: </a:t>
            </a:r>
            <a:r>
              <a:rPr lang="hu-HU" sz="800" dirty="0">
                <a:hlinkClick r:id="rId3"/>
              </a:rPr>
              <a:t>https://ec.europa.eu/eurostat/statistics-explained/images/b/b5/Renewable_energy_highlight_FP2019-HU.png</a:t>
            </a:r>
            <a:endParaRPr lang="hu-HU" sz="800" dirty="0"/>
          </a:p>
        </p:txBody>
      </p:sp>
    </p:spTree>
    <p:extLst>
      <p:ext uri="{BB962C8B-B14F-4D97-AF65-F5344CB8AC3E}">
        <p14:creationId xmlns:p14="http://schemas.microsoft.com/office/powerpoint/2010/main" val="186671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267744" y="332656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latin typeface="+mj-lt"/>
              </a:rPr>
              <a:t>Megújuló energiaforrások</a:t>
            </a:r>
            <a:endParaRPr lang="hu-HU" sz="4000" b="1" dirty="0">
              <a:latin typeface="+mj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9" t="14661" r="20882" b="6038"/>
          <a:stretch/>
        </p:blipFill>
        <p:spPr bwMode="auto">
          <a:xfrm>
            <a:off x="2411760" y="1642091"/>
            <a:ext cx="6480719" cy="493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125760" y="2276872"/>
            <a:ext cx="21419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 smtClean="0">
                <a:latin typeface="+mj-lt"/>
              </a:rPr>
              <a:t>A megújuló energiaforrások 8,3 </a:t>
            </a:r>
            <a:r>
              <a:rPr lang="hu-HU" sz="2000" dirty="0">
                <a:latin typeface="+mj-lt"/>
              </a:rPr>
              <a:t>millió munkahelyet teremtettek világszerte, és több mint 1,</a:t>
            </a:r>
            <a:r>
              <a:rPr lang="hu-HU" sz="2000" dirty="0" err="1">
                <a:latin typeface="+mj-lt"/>
              </a:rPr>
              <a:t>1</a:t>
            </a:r>
            <a:r>
              <a:rPr lang="hu-HU" sz="2000" dirty="0">
                <a:latin typeface="+mj-lt"/>
              </a:rPr>
              <a:t> milliót az EU-ban.</a:t>
            </a:r>
          </a:p>
        </p:txBody>
      </p:sp>
      <p:sp>
        <p:nvSpPr>
          <p:cNvPr id="5" name="Szövegdoboz 1"/>
          <p:cNvSpPr txBox="1"/>
          <p:nvPr/>
        </p:nvSpPr>
        <p:spPr>
          <a:xfrm>
            <a:off x="2419653" y="6575447"/>
            <a:ext cx="33281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/>
              <a:t>Forrás: </a:t>
            </a:r>
            <a:r>
              <a:rPr lang="hu-HU" sz="1100" dirty="0">
                <a:hlinkClick r:id="rId3"/>
              </a:rPr>
              <a:t>https://mtvsz.hu/dynamic/energiaatlasz.pdf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57862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1"/>
          <p:cNvSpPr txBox="1"/>
          <p:nvPr/>
        </p:nvSpPr>
        <p:spPr>
          <a:xfrm>
            <a:off x="1691680" y="3016987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latin typeface="+mj-lt"/>
              </a:rPr>
              <a:t>Köszönöm a figyelmet!</a:t>
            </a:r>
            <a:endParaRPr lang="hu-HU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7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11760" y="110434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atin typeface="+mj-lt"/>
              </a:rPr>
              <a:t>Klímavédelemre vonatkozó uniós jogszabályok</a:t>
            </a:r>
            <a:endParaRPr lang="hu-HU" sz="3600" b="1" dirty="0">
              <a:latin typeface="+mj-lt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95706" y="1628800"/>
            <a:ext cx="84244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 smtClean="0">
                <a:latin typeface="+mj-lt"/>
              </a:rPr>
              <a:t>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14034" y="1412776"/>
            <a:ext cx="87687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>
                <a:latin typeface="+mj-lt"/>
              </a:rPr>
              <a:t>2015/757 </a:t>
            </a:r>
            <a:r>
              <a:rPr lang="hu-HU" sz="2000" b="1" dirty="0">
                <a:latin typeface="+mj-lt"/>
              </a:rPr>
              <a:t>/</a:t>
            </a:r>
            <a:r>
              <a:rPr lang="hu-HU" sz="2000" b="1">
                <a:latin typeface="+mj-lt"/>
              </a:rPr>
              <a:t>EU rendelet </a:t>
            </a:r>
            <a:r>
              <a:rPr lang="hu-HU" sz="2000" b="1" dirty="0">
                <a:latin typeface="+mj-lt"/>
              </a:rPr>
              <a:t>a tengeri közlekedésből eredő </a:t>
            </a:r>
            <a:r>
              <a:rPr lang="hu-HU" sz="2000" b="1">
                <a:latin typeface="+mj-lt"/>
              </a:rPr>
              <a:t>szén-dioxid-kibocsátások nyomon </a:t>
            </a:r>
            <a:r>
              <a:rPr lang="hu-HU" sz="2000" b="1" smtClean="0">
                <a:latin typeface="+mj-lt"/>
              </a:rPr>
              <a:t>követéséről, </a:t>
            </a:r>
            <a:r>
              <a:rPr lang="hu-HU" sz="2000" b="1" dirty="0">
                <a:latin typeface="+mj-lt"/>
              </a:rPr>
              <a:t>jelentéséről és hitelesítéséről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Ez a rendelet az első lépés a hajók CO</a:t>
            </a:r>
            <a:r>
              <a:rPr lang="hu-HU" sz="2000" baseline="-25000" dirty="0">
                <a:latin typeface="+mj-lt"/>
              </a:rPr>
              <a:t>2</a:t>
            </a:r>
            <a:r>
              <a:rPr lang="hu-HU" sz="2000" dirty="0">
                <a:latin typeface="+mj-lt"/>
              </a:rPr>
              <a:t>-kibocsátásának nyomon követésére, jelentésére és ellenőrzésére, ami e területen a </a:t>
            </a:r>
            <a:r>
              <a:rPr lang="hu-HU" sz="2000" dirty="0" err="1">
                <a:latin typeface="+mj-lt"/>
              </a:rPr>
              <a:t>kibocsátáscsökkentés</a:t>
            </a:r>
            <a:r>
              <a:rPr lang="hu-HU" sz="2000" dirty="0">
                <a:latin typeface="+mj-lt"/>
              </a:rPr>
              <a:t> megvalósítására.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 nagyméretű hajóknak nyomon kell követniük és éves jelentést kell benyújtaniuk a megtett út során kibocsátott CO</a:t>
            </a:r>
            <a:r>
              <a:rPr lang="hu-HU" sz="2000" baseline="-25000" dirty="0">
                <a:latin typeface="+mj-lt"/>
              </a:rPr>
              <a:t>2</a:t>
            </a:r>
            <a:r>
              <a:rPr lang="hu-HU" sz="2000" dirty="0">
                <a:latin typeface="+mj-lt"/>
              </a:rPr>
              <a:t> mennyiségekről, illetve egyéb adatokról. </a:t>
            </a:r>
          </a:p>
          <a:p>
            <a:endParaRPr lang="hu-HU" sz="2000" dirty="0">
              <a:latin typeface="+mj-lt"/>
            </a:endParaRPr>
          </a:p>
          <a:p>
            <a:r>
              <a:rPr lang="hu-HU" sz="2000" b="1">
                <a:latin typeface="+mj-lt"/>
              </a:rPr>
              <a:t>2018/1999/EU </a:t>
            </a:r>
            <a:r>
              <a:rPr lang="hu-HU" sz="2000" b="1" smtClean="0">
                <a:latin typeface="+mj-lt"/>
              </a:rPr>
              <a:t>rendelet </a:t>
            </a:r>
            <a:r>
              <a:rPr lang="hu-HU" sz="2000" b="1" dirty="0">
                <a:latin typeface="+mj-lt"/>
              </a:rPr>
              <a:t>az energiaunió és az éghajlat-politika irányításáról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 rendelet első alkalommal vezet be átlátható irányítási folyamatot az uniós energiaunió és az éghajlat-politika célkitűzéseinek megvalósítása terén elért eredmények nyomon követésére.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 tagállamok kötelesek a 2021 és 2030 közötti időszakra vonatkozóan integrált nemzeti éghajlat- és energiapolitikai terveket elfogadni.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b="1" dirty="0">
                <a:latin typeface="+mj-lt"/>
              </a:rPr>
              <a:t>Hazai</a:t>
            </a:r>
            <a:r>
              <a:rPr lang="hu-HU" sz="2000" b="1">
                <a:latin typeface="+mj-lt"/>
              </a:rPr>
              <a:t> jogban való megjelenés: </a:t>
            </a:r>
            <a:r>
              <a:rPr lang="hu-HU" sz="2000">
                <a:latin typeface="+mj-lt"/>
              </a:rPr>
              <a:t>2013. évi XXIII. törvény a behozott kőolaj és kőolajtermékek biztonsági készletezéséről</a:t>
            </a:r>
            <a:endParaRPr lang="hu-HU" sz="20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021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11760" y="110434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atin typeface="+mj-lt"/>
              </a:rPr>
              <a:t>Klímavédelemre vonatkozó uniós jogszabályok</a:t>
            </a:r>
            <a:endParaRPr lang="hu-HU" sz="3600" b="1" dirty="0">
              <a:latin typeface="+mj-lt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95706" y="1628800"/>
            <a:ext cx="84244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 smtClean="0">
                <a:latin typeface="+mj-lt"/>
              </a:rPr>
              <a:t>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77280" y="1484784"/>
            <a:ext cx="86872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>
                <a:latin typeface="+mj-lt"/>
              </a:rPr>
              <a:t>Éghajlatváltozáshoz való alkalmazkodás EU stratégiája </a:t>
            </a:r>
            <a:r>
              <a:rPr lang="hu-HU" sz="2000" dirty="0">
                <a:latin typeface="+mj-lt"/>
              </a:rPr>
              <a:t>(EU alkalmazkodási stratégia)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2013 áprilisában fogadták el legfőbb célja, hogy Európát ellenállóbbá tegye az éghajlati változásokkal szemben.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b="1" dirty="0">
                <a:latin typeface="+mj-lt"/>
              </a:rPr>
              <a:t>A stratégiának három célja van</a:t>
            </a:r>
            <a:r>
              <a:rPr lang="hu-HU" sz="2000" dirty="0">
                <a:latin typeface="+mj-lt"/>
              </a:rPr>
              <a:t>: a tagállami intézkedések ösztönzése, az éghajlatváltozás hatásaival szembeni ellenálló képességet célzó uniós intézkedések meghozatala és nagyobb fokú tájékozottságon alapuló döntéshozatal.</a:t>
            </a:r>
          </a:p>
          <a:p>
            <a:r>
              <a:rPr lang="hu-HU" sz="2000" b="1" dirty="0" smtClean="0">
                <a:latin typeface="+mj-lt"/>
              </a:rPr>
              <a:t>Tiszta </a:t>
            </a:r>
            <a:r>
              <a:rPr lang="hu-HU" sz="2000" b="1" dirty="0">
                <a:latin typeface="+mj-lt"/>
              </a:rPr>
              <a:t>bolygót mindenkinek </a:t>
            </a:r>
            <a:r>
              <a:rPr lang="hu-HU" sz="2000" b="1" dirty="0">
                <a:latin typeface="+mj-lt"/>
              </a:rPr>
              <a:t>stratégia (COM(2018) 773 </a:t>
            </a:r>
            <a:r>
              <a:rPr lang="hu-HU" sz="2000" b="1" dirty="0" err="1" smtClean="0">
                <a:latin typeface="+mj-lt"/>
              </a:rPr>
              <a:t>final</a:t>
            </a:r>
            <a:r>
              <a:rPr lang="hu-HU" sz="2000" b="1" dirty="0" smtClean="0">
                <a:latin typeface="+mj-lt"/>
              </a:rPr>
              <a:t>, bizottsági közlemény)</a:t>
            </a:r>
            <a:endParaRPr lang="hu-HU" sz="2000" b="1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2018 novemberében terjesztették elő a </a:t>
            </a:r>
            <a:r>
              <a:rPr lang="hu-HU" sz="2000" dirty="0" err="1">
                <a:latin typeface="+mj-lt"/>
              </a:rPr>
              <a:t>klímasemleges</a:t>
            </a:r>
            <a:r>
              <a:rPr lang="hu-HU" sz="2000" dirty="0">
                <a:latin typeface="+mj-lt"/>
              </a:rPr>
              <a:t> gazdaság 2050-ig történő megvalósítására irányuló </a:t>
            </a:r>
            <a:r>
              <a:rPr lang="hu-HU" sz="2000" dirty="0" smtClean="0">
                <a:latin typeface="+mj-lt"/>
              </a:rPr>
              <a:t>stratégiát.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Nyolc </a:t>
            </a:r>
            <a:r>
              <a:rPr lang="hu-HU" sz="2000" dirty="0">
                <a:latin typeface="+mj-lt"/>
              </a:rPr>
              <a:t>különböző lehetséges stratégiát foglalt magában, amelyek közül kettő a nulla nettó </a:t>
            </a:r>
            <a:r>
              <a:rPr lang="hu-HU" sz="2000" dirty="0" err="1">
                <a:latin typeface="+mj-lt"/>
              </a:rPr>
              <a:t>ÜHG-kibocsátást</a:t>
            </a:r>
            <a:r>
              <a:rPr lang="hu-HU" sz="2000" dirty="0">
                <a:latin typeface="+mj-lt"/>
              </a:rPr>
              <a:t> célozta. </a:t>
            </a:r>
            <a:endParaRPr lang="hu-HU" sz="2000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 stratégia választási lehetőségeket kínál </a:t>
            </a:r>
            <a:r>
              <a:rPr lang="hu-HU" sz="2000" dirty="0">
                <a:latin typeface="+mj-lt"/>
              </a:rPr>
              <a:t>a szén-dioxid-kibocsátás csökkentésére, és felvázolja ezek következményeit a technológiai döntésekre és a társadalmi-gazdasági tényezőkre </a:t>
            </a:r>
            <a:r>
              <a:rPr lang="hu-HU" sz="2000" dirty="0" smtClean="0">
                <a:latin typeface="+mj-lt"/>
              </a:rPr>
              <a:t>nézve.</a:t>
            </a:r>
            <a:r>
              <a:rPr lang="hu-HU" sz="2000" dirty="0">
                <a:latin typeface="+mj-lt"/>
              </a:rPr>
              <a:t>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44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11760" y="110434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atin typeface="+mj-lt"/>
              </a:rPr>
              <a:t>Klímavédelemre vonatkozó uniós jogszabályok</a:t>
            </a:r>
            <a:endParaRPr lang="hu-HU" sz="3600" b="1" dirty="0">
              <a:latin typeface="+mj-lt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95706" y="1628800"/>
            <a:ext cx="84244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 smtClean="0">
                <a:latin typeface="+mj-lt"/>
              </a:rPr>
              <a:t>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77280" y="1639626"/>
            <a:ext cx="8528052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>
                <a:latin typeface="+mj-lt"/>
              </a:rPr>
              <a:t>Európai zöld </a:t>
            </a:r>
            <a:r>
              <a:rPr lang="hu-HU" sz="2000" b="1" dirty="0" smtClean="0">
                <a:latin typeface="+mj-lt"/>
              </a:rPr>
              <a:t>megállapodás (European </a:t>
            </a:r>
            <a:r>
              <a:rPr lang="hu-HU" sz="2000" b="1" dirty="0" err="1" smtClean="0">
                <a:latin typeface="+mj-lt"/>
              </a:rPr>
              <a:t>Green</a:t>
            </a:r>
            <a:r>
              <a:rPr lang="hu-HU" sz="2000" b="1" dirty="0" smtClean="0">
                <a:latin typeface="+mj-lt"/>
              </a:rPr>
              <a:t> </a:t>
            </a:r>
            <a:r>
              <a:rPr lang="hu-HU" sz="2000" b="1" dirty="0" err="1" smtClean="0">
                <a:latin typeface="+mj-lt"/>
              </a:rPr>
              <a:t>Deal</a:t>
            </a:r>
            <a:r>
              <a:rPr lang="hu-HU" sz="2000" b="1" dirty="0" smtClean="0">
                <a:latin typeface="+mj-lt"/>
              </a:rPr>
              <a:t>)</a:t>
            </a:r>
            <a:endParaRPr lang="hu-HU" sz="2000" b="1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Egy több jogszabály-javaslatból álló jogszabály-csomag, amelynek célja</a:t>
            </a:r>
            <a:r>
              <a:rPr lang="hu-HU" sz="2000" dirty="0">
                <a:latin typeface="+mj-lt"/>
              </a:rPr>
              <a:t>, hogy lehetővé tegye az európai polgárok és vállalkozások számára a fenntartható zöld átmenet előnyeinek kihasználását.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 megállapodás intézkedéseket tartalmaz a </a:t>
            </a:r>
            <a:r>
              <a:rPr lang="hu-HU" sz="2000" dirty="0" smtClean="0">
                <a:latin typeface="+mj-lt"/>
              </a:rPr>
              <a:t>kibocsátás-csökkentés</a:t>
            </a:r>
            <a:r>
              <a:rPr lang="hu-HU" sz="2000" dirty="0">
                <a:latin typeface="+mj-lt"/>
              </a:rPr>
              <a:t>, az élvonalbeli kutatás, innovációba való beruházás, valamint az európai természeti környezet megőrzésével kapcsolatosan. </a:t>
            </a:r>
            <a:r>
              <a:rPr lang="hu-HU" sz="2000" dirty="0" smtClean="0">
                <a:latin typeface="+mj-lt"/>
              </a:rPr>
              <a:t>(Bővebb </a:t>
            </a:r>
            <a:r>
              <a:rPr lang="hu-HU" sz="2000" dirty="0">
                <a:latin typeface="+mj-lt"/>
              </a:rPr>
              <a:t>információ a témáról a </a:t>
            </a:r>
            <a:r>
              <a:rPr lang="hu-HU" sz="2000" dirty="0" smtClean="0">
                <a:latin typeface="+mj-lt"/>
              </a:rPr>
              <a:t>10. diánál</a:t>
            </a:r>
            <a:r>
              <a:rPr lang="hu-HU" sz="2000" dirty="0">
                <a:latin typeface="+mj-lt"/>
              </a:rPr>
              <a:t>.)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dirty="0">
              <a:latin typeface="+mj-lt"/>
            </a:endParaRPr>
          </a:p>
          <a:p>
            <a:pPr algn="just"/>
            <a:r>
              <a:rPr lang="hu-HU" sz="2000" b="1" dirty="0">
                <a:latin typeface="+mj-lt"/>
              </a:rPr>
              <a:t>Éghajlat- és energiapolitikai keret a 2020–2030-as időszakra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1990-es szinthez képest legalább 40%-kal csökkenti az üvegházhatást okozó gázok kibocsátását, egyúttal 32,5%-kal javítja az energiahatékonyságot, és a végfogyasztás 32%-ára növeli a megújuló energiaforrások részarányát. </a:t>
            </a:r>
          </a:p>
          <a:p>
            <a:endParaRPr lang="hu-HU" sz="2000" dirty="0">
              <a:latin typeface="+mj-lt"/>
            </a:endParaRPr>
          </a:p>
          <a:p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355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8519"/>
          <a:stretch/>
        </p:blipFill>
        <p:spPr>
          <a:xfrm>
            <a:off x="4355976" y="40596"/>
            <a:ext cx="4392488" cy="669039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317909" y="6611779"/>
            <a:ext cx="21804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>
                <a:latin typeface="+mj-lt"/>
              </a:rPr>
              <a:t>Forrás:</a:t>
            </a:r>
            <a:r>
              <a:rPr lang="hu-HU" sz="1000" dirty="0" err="1">
                <a:latin typeface="+mj-lt"/>
              </a:rPr>
              <a:t>https</a:t>
            </a:r>
            <a:r>
              <a:rPr lang="hu-HU" sz="1000" dirty="0">
                <a:latin typeface="+mj-lt"/>
              </a:rPr>
              <a:t>://</a:t>
            </a:r>
            <a:r>
              <a:rPr lang="hu-HU" sz="1000" dirty="0" err="1" smtClean="0">
                <a:latin typeface="+mj-lt"/>
              </a:rPr>
              <a:t>www.europarl.europa.eu</a:t>
            </a:r>
            <a:endParaRPr lang="hu-HU" sz="1000" dirty="0">
              <a:latin typeface="+mj-lt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1720840"/>
            <a:ext cx="421196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900" dirty="0">
                <a:latin typeface="+mj-lt"/>
              </a:rPr>
              <a:t>Európában, </a:t>
            </a:r>
            <a:r>
              <a:rPr lang="hu-HU" sz="1900" b="1" dirty="0">
                <a:latin typeface="+mj-lt"/>
              </a:rPr>
              <a:t>nyáron a legnagyobb hőmérséklet</a:t>
            </a:r>
            <a:r>
              <a:rPr lang="hu-HU" sz="1900" dirty="0">
                <a:latin typeface="+mj-lt"/>
              </a:rPr>
              <a:t> emelkedés a déli részeken van, télen viszont az északi-tengeri régióban figyelhető meg.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900" dirty="0">
                <a:latin typeface="+mj-lt"/>
              </a:rPr>
              <a:t>A </a:t>
            </a:r>
            <a:r>
              <a:rPr lang="hu-HU" sz="1900" b="1" dirty="0">
                <a:latin typeface="+mj-lt"/>
              </a:rPr>
              <a:t>csapadékmennyiség</a:t>
            </a:r>
            <a:r>
              <a:rPr lang="hu-HU" sz="1900" dirty="0">
                <a:latin typeface="+mj-lt"/>
              </a:rPr>
              <a:t> amíg délen csökken, addig északon nő.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900" dirty="0">
                <a:latin typeface="+mj-lt"/>
              </a:rPr>
              <a:t>Közép- és Dél-Európában egyre gyakoribbak a </a:t>
            </a:r>
            <a:r>
              <a:rPr lang="hu-HU" sz="1900" b="1" dirty="0">
                <a:latin typeface="+mj-lt"/>
              </a:rPr>
              <a:t>hőhullámok, erdőtüzek </a:t>
            </a:r>
            <a:r>
              <a:rPr lang="hu-HU" sz="1900">
                <a:latin typeface="+mj-lt"/>
              </a:rPr>
              <a:t>és </a:t>
            </a:r>
            <a:r>
              <a:rPr lang="hu-HU" sz="1900" dirty="0">
                <a:latin typeface="+mj-lt"/>
              </a:rPr>
              <a:t>az</a:t>
            </a:r>
            <a:r>
              <a:rPr lang="hu-HU" sz="1900" b="1">
                <a:latin typeface="+mj-lt"/>
              </a:rPr>
              <a:t> aszályos </a:t>
            </a:r>
            <a:r>
              <a:rPr lang="hu-HU" sz="1900" b="1" dirty="0">
                <a:latin typeface="+mj-lt"/>
              </a:rPr>
              <a:t>időszakok</a:t>
            </a:r>
            <a:r>
              <a:rPr lang="hu-HU" sz="1900" dirty="0">
                <a:latin typeface="+mj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900" dirty="0">
                <a:latin typeface="+mj-lt"/>
              </a:rPr>
              <a:t>A </a:t>
            </a:r>
            <a:r>
              <a:rPr lang="hu-HU" sz="1900" b="1" dirty="0">
                <a:latin typeface="+mj-lt"/>
              </a:rPr>
              <a:t>Földközi-tenger térsége egyre szárazabb</a:t>
            </a:r>
            <a:r>
              <a:rPr lang="hu-HU" sz="1900" dirty="0">
                <a:latin typeface="+mj-lt"/>
              </a:rPr>
              <a:t>, ami tovább növeli az aszály és a bozóttüzek kialakulásának esélyét. </a:t>
            </a:r>
          </a:p>
        </p:txBody>
      </p:sp>
    </p:spTree>
    <p:extLst>
      <p:ext uri="{BB962C8B-B14F-4D97-AF65-F5344CB8AC3E}">
        <p14:creationId xmlns:p14="http://schemas.microsoft.com/office/powerpoint/2010/main" val="67654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339752" y="533600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latin typeface="+mj-lt"/>
              </a:rPr>
              <a:t>Az éghajlatváltozás ellen küzdelem</a:t>
            </a:r>
            <a:endParaRPr lang="hu-HU" sz="4000" dirty="0">
              <a:latin typeface="+mj-lt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960642" y="6459197"/>
            <a:ext cx="2467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Forrás: </a:t>
            </a:r>
            <a:r>
              <a:rPr lang="hu-HU" sz="1000" dirty="0"/>
              <a:t>https://</a:t>
            </a:r>
            <a:r>
              <a:rPr lang="hu-HU" sz="1000" dirty="0" smtClean="0"/>
              <a:t>www.europarl.europa.eu</a:t>
            </a:r>
            <a:endParaRPr lang="hu-HU" sz="1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1270957"/>
            <a:ext cx="4716016" cy="558704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6" y="1369684"/>
            <a:ext cx="4176464" cy="506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9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éni 1. s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7B3471A04338645B66662C57BC5B1C8" ma:contentTypeVersion="1" ma:contentTypeDescription="Új dokumentum létrehozása." ma:contentTypeScope="" ma:versionID="6728a631b138be20e249c9ac312c1610">
  <xsd:schema xmlns:xsd="http://www.w3.org/2001/XMLSchema" xmlns:xs="http://www.w3.org/2001/XMLSchema" xmlns:p="http://schemas.microsoft.com/office/2006/metadata/properties" xmlns:ns2="ed65efc6-e47e-4dd8-afa7-faaecae4ff07" targetNamespace="http://schemas.microsoft.com/office/2006/metadata/properties" ma:root="true" ma:fieldsID="c1f5f90f9ea244e3bd684d3f2b019160" ns2:_="">
    <xsd:import namespace="ed65efc6-e47e-4dd8-afa7-faaecae4ff0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65efc6-e47e-4dd8-afa7-faaecae4ff0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F5E285-FF7A-448B-B1EF-A6D568DC4C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16EB43-2C0B-4BD7-8FDA-C223A8E05D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65efc6-e47e-4dd8-afa7-faaecae4ff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AAF080-C12E-4996-90FC-B6151EFA0E41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ed65efc6-e47e-4dd8-afa7-faaecae4ff07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10549</TotalTime>
  <Words>3364</Words>
  <Application>Microsoft Office PowerPoint</Application>
  <PresentationFormat>Diavetítés a képernyőre (4:3 oldalarány)</PresentationFormat>
  <Paragraphs>355</Paragraphs>
  <Slides>48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48</vt:i4>
      </vt:variant>
    </vt:vector>
  </HeadingPairs>
  <TitlesOfParts>
    <vt:vector size="49" baseType="lpstr">
      <vt:lpstr>Office-téma</vt:lpstr>
      <vt:lpstr>Bevezetés az Európai Unió egyes, kiemelt jelentőségű szakpolitikáiba  Klíma- és energiapolitika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Energiapolitika - Az uniós jogszabályokat átültető hazai jogszabályok  -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dmjvph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Magyar Köztársaság alkotmányos berendezkedése és közigazgatási rendszere</dc:title>
  <dc:creator>Dr. Tábikné Dr. Bárdos Ildikó</dc:creator>
  <cp:lastModifiedBy>Mernyei Ákos</cp:lastModifiedBy>
  <cp:revision>488</cp:revision>
  <dcterms:created xsi:type="dcterms:W3CDTF">2010-04-21T07:27:43Z</dcterms:created>
  <dcterms:modified xsi:type="dcterms:W3CDTF">2020-04-24T08:47:45Z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0x01010067B3471A04338645B66662C57BC5B1C8</vt:lpwstr>
  </property>
</Properties>
</file>